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5" r:id="rId2"/>
  </p:sldMasterIdLst>
  <p:notesMasterIdLst>
    <p:notesMasterId r:id="rId31"/>
  </p:notesMasterIdLst>
  <p:handoutMasterIdLst>
    <p:handoutMasterId r:id="rId32"/>
  </p:handoutMasterIdLst>
  <p:sldIdLst>
    <p:sldId id="267" r:id="rId3"/>
    <p:sldId id="268" r:id="rId4"/>
    <p:sldId id="274" r:id="rId5"/>
    <p:sldId id="269" r:id="rId6"/>
    <p:sldId id="270" r:id="rId7"/>
    <p:sldId id="275" r:id="rId8"/>
    <p:sldId id="276" r:id="rId9"/>
    <p:sldId id="278"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56" userDrawn="1">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91" d="100"/>
          <a:sy n="91" d="100"/>
        </p:scale>
        <p:origin x="84" y="108"/>
      </p:cViewPr>
      <p:guideLst>
        <p:guide orient="horz" pos="2160"/>
        <p:guide orient="horz" pos="1056"/>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83" d="100"/>
          <a:sy n="83" d="100"/>
        </p:scale>
        <p:origin x="31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5/15/2017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5/15/2017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153403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Round Diagonal Corner Rectangle 5" title="Picture placeholder frame"/>
          <p:cNvSpPr/>
          <p:nvPr/>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Picture Placeholder 2" title="Picture placeholder"/>
          <p:cNvSpPr>
            <a:spLocks noGrp="1"/>
          </p:cNvSpPr>
          <p:nvPr>
            <p:ph type="pic" idx="10"/>
          </p:nvPr>
        </p:nvSpPr>
        <p:spPr>
          <a:xfrm>
            <a:off x="1164067" y="2476137"/>
            <a:ext cx="2218290" cy="2921726"/>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8" name="Date Placeholder 7"/>
          <p:cNvSpPr>
            <a:spLocks noGrp="1"/>
          </p:cNvSpPr>
          <p:nvPr>
            <p:ph type="dt" sz="half" idx="11"/>
          </p:nvPr>
        </p:nvSpPr>
        <p:spPr/>
        <p:txBody>
          <a:bodyPr/>
          <a:lstStyle/>
          <a:p>
            <a:fld id="{3A741029-F585-46D8-BF62-606C33A96FA0}" type="datetime1">
              <a:rPr lang="en-US" smtClean="0"/>
              <a:t>5/15/2017</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DF28FB93-0A08-4E7D-8E63-9EFA29F1E093}" type="slidenum">
              <a:rPr lang="en-US" smtClean="0"/>
              <a:pPr/>
              <a:t>‹#›</a:t>
            </a:fld>
            <a:endParaRPr lang="en-US"/>
          </a:p>
        </p:txBody>
      </p:sp>
      <p:sp>
        <p:nvSpPr>
          <p:cNvPr id="3" name="Subtitle 2"/>
          <p:cNvSpPr>
            <a:spLocks noGrp="1"/>
          </p:cNvSpPr>
          <p:nvPr>
            <p:ph type="subTitle" idx="1"/>
          </p:nvPr>
        </p:nvSpPr>
        <p:spPr>
          <a:xfrm>
            <a:off x="3736198" y="4266723"/>
            <a:ext cx="7075836" cy="991077"/>
          </a:xfrm>
        </p:spPr>
        <p:txBody>
          <a:bodyPr>
            <a:normAutofit/>
          </a:bodyPr>
          <a:lstStyle>
            <a:lvl1pPr marL="0" indent="0" algn="l">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2212" y="2514603"/>
            <a:ext cx="7079821" cy="1625599"/>
          </a:xfrm>
        </p:spPr>
        <p:txBody>
          <a:bodyPr>
            <a:normAutofit/>
          </a:bodyPr>
          <a:lstStyle>
            <a:lvl1pPr algn="l">
              <a:lnSpc>
                <a:spcPct val="90000"/>
              </a:lnSpc>
              <a:defRPr sz="4800">
                <a:solidFill>
                  <a:schemeClr val="tx2"/>
                </a:solidFill>
              </a:defRPr>
            </a:lvl1pPr>
          </a:lstStyle>
          <a:p>
            <a:r>
              <a:rPr lang="en-US" smtClean="0"/>
              <a:t>Click to edit Master title style</a:t>
            </a:r>
            <a:endParaRPr/>
          </a:p>
        </p:txBody>
      </p:sp>
    </p:spTree>
    <p:extLst>
      <p:ext uri="{BB962C8B-B14F-4D97-AF65-F5344CB8AC3E}">
        <p14:creationId xmlns:p14="http://schemas.microsoft.com/office/powerpoint/2010/main" val="30243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guide id="2" pos="863" userDrawn="1">
          <p15:clr>
            <a:srgbClr val="FBAE40"/>
          </p15:clr>
        </p15:guide>
        <p15:guide id="3" pos="68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2136EB-4D21-4091-86A3-A2E66ADCEC6F}"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Round Diagonal Corner Rectangle 7" title="Picture placeholder frame"/>
          <p:cNvSpPr/>
          <p:nvPr/>
        </p:nvSpPr>
        <p:spPr>
          <a:xfrm>
            <a:off x="7642992" y="1803400"/>
            <a:ext cx="3326951" cy="42672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title="Picture placeholder"/>
          <p:cNvSpPr>
            <a:spLocks noGrp="1"/>
          </p:cNvSpPr>
          <p:nvPr>
            <p:ph type="pic" idx="1"/>
          </p:nvPr>
        </p:nvSpPr>
        <p:spPr>
          <a:xfrm>
            <a:off x="7795393" y="1925320"/>
            <a:ext cx="3054694" cy="4023360"/>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9"/>
          <p:cNvSpPr>
            <a:spLocks noGrp="1"/>
          </p:cNvSpPr>
          <p:nvPr>
            <p:ph type="body" sz="quarter" idx="13"/>
          </p:nvPr>
        </p:nvSpPr>
        <p:spPr>
          <a:xfrm>
            <a:off x="1218882" y="1803400"/>
            <a:ext cx="586613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85375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85C4A4-B9B3-474C-A33C-74227BBD38B5}"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595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8A97D9-0678-447E-8B5E-F8FA5AE87DFE}"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Tree>
    <p:extLst>
      <p:ext uri="{BB962C8B-B14F-4D97-AF65-F5344CB8AC3E}">
        <p14:creationId xmlns:p14="http://schemas.microsoft.com/office/powerpoint/2010/main" val="15385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27B65279-2780-424C-A8DC-D75AE57777C1}" type="datetime1">
              <a:rPr lang="en-US" smtClean="0"/>
              <a:t>5/15/2017</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DF28FB93-0A08-4E7D-8E63-9EFA29F1E093}" type="slidenum">
              <a:rPr lang="en-US" smtClean="0"/>
              <a:pPr/>
              <a:t>‹#›</a:t>
            </a:fld>
            <a:endParaRPr lang="en-US"/>
          </a:p>
        </p:txBody>
      </p:sp>
      <p:sp>
        <p:nvSpPr>
          <p:cNvPr id="6" name="Round Diagonal Corner Rectangle 5" title="Picture placeholder frame"/>
          <p:cNvSpPr/>
          <p:nvPr/>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Picture Placeholder 2" title="Picture placeholder"/>
          <p:cNvSpPr>
            <a:spLocks noGrp="1"/>
          </p:cNvSpPr>
          <p:nvPr>
            <p:ph type="pic" idx="10"/>
          </p:nvPr>
        </p:nvSpPr>
        <p:spPr>
          <a:xfrm>
            <a:off x="1164067" y="2476137"/>
            <a:ext cx="2218290" cy="2921726"/>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3" name="Subtitle 2"/>
          <p:cNvSpPr>
            <a:spLocks noGrp="1"/>
          </p:cNvSpPr>
          <p:nvPr>
            <p:ph type="subTitle" idx="1"/>
          </p:nvPr>
        </p:nvSpPr>
        <p:spPr>
          <a:xfrm>
            <a:off x="3736198" y="4266723"/>
            <a:ext cx="7075836" cy="991077"/>
          </a:xfrm>
        </p:spPr>
        <p:txBody>
          <a:bodyPr>
            <a:normAutofit/>
          </a:bodyPr>
          <a:lstStyle>
            <a:lvl1pPr marL="0" indent="0" algn="l">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2212" y="2514603"/>
            <a:ext cx="7079821" cy="1625599"/>
          </a:xfrm>
        </p:spPr>
        <p:txBody>
          <a:bodyPr>
            <a:normAutofit/>
          </a:bodyPr>
          <a:lstStyle>
            <a:lvl1pPr algn="l">
              <a:lnSpc>
                <a:spcPct val="90000"/>
              </a:lnSpc>
              <a:defRPr sz="4800">
                <a:solidFill>
                  <a:schemeClr val="tx2"/>
                </a:solidFill>
              </a:defRPr>
            </a:lvl1pPr>
          </a:lstStyle>
          <a:p>
            <a:r>
              <a:rPr lang="en-US" smtClean="0"/>
              <a:t>Click to edit Master title style</a:t>
            </a:r>
            <a:endParaRPr/>
          </a:p>
        </p:txBody>
      </p:sp>
      <p:sp>
        <p:nvSpPr>
          <p:cNvPr id="11" name="Round Diagonal Corner Rectangle 10" title="Picture placeholder frame"/>
          <p:cNvSpPr/>
          <p:nvPr userDrawn="1"/>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Tree>
    <p:extLst>
      <p:ext uri="{BB962C8B-B14F-4D97-AF65-F5344CB8AC3E}">
        <p14:creationId xmlns:p14="http://schemas.microsoft.com/office/powerpoint/2010/main" val="292181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guide id="2" pos="863" userDrawn="1">
          <p15:clr>
            <a:srgbClr val="FBAE40"/>
          </p15:clr>
        </p15:guide>
        <p15:guide id="3" pos="68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89A94A6A-89F0-45A9-9734-83420AE17EDA}" type="datetime1">
              <a:rPr lang="en-US" smtClean="0"/>
              <a:t>5/15/2017</a:t>
            </a:fld>
            <a:endParaRPr lang="en-US"/>
          </a:p>
        </p:txBody>
      </p:sp>
      <p:sp>
        <p:nvSpPr>
          <p:cNvPr id="9" name="Footer Placeholder 8"/>
          <p:cNvSpPr>
            <a:spLocks noGrp="1"/>
          </p:cNvSpPr>
          <p:nvPr>
            <p:ph type="ftr" sz="quarter" idx="12"/>
          </p:nvPr>
        </p:nvSpPr>
        <p:spPr/>
        <p:txBody>
          <a:bodyPr/>
          <a:lstStyle/>
          <a:p>
            <a:endParaRPr lang="en-US"/>
          </a:p>
        </p:txBody>
      </p:sp>
      <p:sp>
        <p:nvSpPr>
          <p:cNvPr id="10" name="Slide Number Placeholder 9"/>
          <p:cNvSpPr>
            <a:spLocks noGrp="1"/>
          </p:cNvSpPr>
          <p:nvPr>
            <p:ph type="sldNum" sz="quarter" idx="13"/>
          </p:nvPr>
        </p:nvSpPr>
        <p:spPr/>
        <p:txBody>
          <a:bodyPr/>
          <a:lstStyle/>
          <a:p>
            <a:fld id="{DF28FB93-0A08-4E7D-8E63-9EFA29F1E093}" type="slidenum">
              <a:rPr lang="en-US" smtClean="0"/>
              <a:pPr/>
              <a:t>‹#›</a:t>
            </a:fld>
            <a:endParaRPr lang="en-US"/>
          </a:p>
        </p:txBody>
      </p:sp>
      <p:sp>
        <p:nvSpPr>
          <p:cNvPr id="6" name="Round Diagonal Corner Rectangle 5" title="Picture placeholder frame"/>
          <p:cNvSpPr/>
          <p:nvPr userDrawn="1"/>
        </p:nvSpPr>
        <p:spPr>
          <a:xfrm>
            <a:off x="1065212" y="2387600"/>
            <a:ext cx="2416000" cy="30988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Picture Placeholder 2" title="Picture placeholder"/>
          <p:cNvSpPr>
            <a:spLocks noGrp="1"/>
          </p:cNvSpPr>
          <p:nvPr>
            <p:ph type="pic" idx="10"/>
          </p:nvPr>
        </p:nvSpPr>
        <p:spPr>
          <a:xfrm>
            <a:off x="1164067" y="2476137"/>
            <a:ext cx="2218290" cy="2921726"/>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3" name="Subtitle 2"/>
          <p:cNvSpPr>
            <a:spLocks noGrp="1"/>
          </p:cNvSpPr>
          <p:nvPr>
            <p:ph type="subTitle" idx="1"/>
          </p:nvPr>
        </p:nvSpPr>
        <p:spPr>
          <a:xfrm>
            <a:off x="3736198" y="4266723"/>
            <a:ext cx="7075836" cy="991077"/>
          </a:xfrm>
        </p:spPr>
        <p:txBody>
          <a:bodyPr>
            <a:normAutofit/>
          </a:bodyPr>
          <a:lstStyle>
            <a:lvl1pPr marL="0" indent="0" algn="l">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3732212" y="2514603"/>
            <a:ext cx="7079821" cy="1625599"/>
          </a:xfrm>
        </p:spPr>
        <p:txBody>
          <a:bodyPr>
            <a:normAutofit/>
          </a:bodyPr>
          <a:lstStyle>
            <a:lvl1pPr algn="l">
              <a:lnSpc>
                <a:spcPct val="90000"/>
              </a:lnSpc>
              <a:defRPr sz="4800">
                <a:solidFill>
                  <a:schemeClr val="tx2"/>
                </a:solidFill>
              </a:defRPr>
            </a:lvl1pPr>
          </a:lstStyle>
          <a:p>
            <a:r>
              <a:rPr lang="en-US" smtClean="0"/>
              <a:t>Click to edit Master title style</a:t>
            </a:r>
            <a:endParaRPr/>
          </a:p>
        </p:txBody>
      </p:sp>
    </p:spTree>
    <p:extLst>
      <p:ext uri="{BB962C8B-B14F-4D97-AF65-F5344CB8AC3E}">
        <p14:creationId xmlns:p14="http://schemas.microsoft.com/office/powerpoint/2010/main" val="10987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guide id="2" pos="863" userDrawn="1">
          <p15:clr>
            <a:srgbClr val="FBAE40"/>
          </p15:clr>
        </p15:guide>
        <p15:guide id="3" pos="68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E2ABE2-480E-4F59-89DB-7D425C2113E2}"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3558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87E872-4CAB-4883-8635-E21696B384F4}" type="datetime1">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Tree>
    <p:extLst>
      <p:ext uri="{BB962C8B-B14F-4D97-AF65-F5344CB8AC3E}">
        <p14:creationId xmlns:p14="http://schemas.microsoft.com/office/powerpoint/2010/main" val="27691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68AF959-51A6-42B8-A748-D75AB6C98C24}"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5129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F6848E8-8AFE-47E0-82EE-DBA488174865}" type="datetime1">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9373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8D2060-68FA-4062-BE68-036D8C6709E5}" type="datetime1">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4845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4D717-3E6E-43B4-A122-A8FA21D81230}" type="datetime1">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699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CFE924-02D0-4310-A1D4-CC3F6EC8186E}"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49094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09992A-0632-4D61-BD98-52667C44B734}" type="datetime1">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Round Diagonal Corner Rectangle 7" title="Picture placeholder frame"/>
          <p:cNvSpPr/>
          <p:nvPr/>
        </p:nvSpPr>
        <p:spPr>
          <a:xfrm>
            <a:off x="1218883" y="1803400"/>
            <a:ext cx="6602280" cy="4267200"/>
          </a:xfrm>
          <a:prstGeom prst="round2Diag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title="Picture placeholder"/>
          <p:cNvSpPr>
            <a:spLocks noGrp="1"/>
          </p:cNvSpPr>
          <p:nvPr>
            <p:ph type="pic" idx="1"/>
          </p:nvPr>
        </p:nvSpPr>
        <p:spPr>
          <a:xfrm>
            <a:off x="1338739" y="1925320"/>
            <a:ext cx="6362567" cy="4023360"/>
          </a:xfrm>
          <a:prstGeom prst="round2DiagRect">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011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8" name="Rounded Rectangle 7"/>
          <p:cNvSpPr/>
          <p:nvPr/>
        </p:nvSpPr>
        <p:spPr>
          <a:xfrm>
            <a:off x="304721" y="301752"/>
            <a:ext cx="11579384" cy="6254496"/>
          </a:xfrm>
          <a:prstGeom prst="roundRect">
            <a:avLst>
              <a:gd name="adj" fmla="val 2341"/>
            </a:avLst>
          </a:prstGeom>
          <a:solidFill>
            <a:srgbClr val="FFFFFF"/>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D74D42E0-553F-45B0-A14E-302DD55B35FC}" type="datetime1">
              <a:rPr lang="en-US" smtClean="0"/>
              <a:t>5/15/2017</a:t>
            </a:fld>
            <a:endParaRPr lang="en-US"/>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en-US" smtClean="0"/>
              <a:pPr/>
              <a:t>‹#›</a:t>
            </a:fld>
            <a:endParaRPr lang="en-US"/>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226723943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77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9.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1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10.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0.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Leonardo_da_Vinci#cite_note-88" TargetMode="External"/><Relationship Id="rId2" Type="http://schemas.openxmlformats.org/officeDocument/2006/relationships/image" Target="../media/image23.jp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0.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10.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Layout" Target="../slideLayouts/slideLayout9.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Leonardo_da_Vinci#cite_note-102" TargetMode="External"/><Relationship Id="rId2" Type="http://schemas.openxmlformats.org/officeDocument/2006/relationships/image" Target="../media/image9.jpe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Leonardo_da_Vinci#cite_note-5"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Leonardo_da_Vinci#cite_note-6" TargetMode="External"/><Relationship Id="rId2" Type="http://schemas.openxmlformats.org/officeDocument/2006/relationships/image" Target="../media/image9.jpe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0"/>
          </p:nvPr>
        </p:nvPicPr>
        <p:blipFill>
          <a:blip r:embed="rId3">
            <a:extLst>
              <a:ext uri="{28A0092B-C50C-407E-A947-70E740481C1C}">
                <a14:useLocalDpi xmlns:a14="http://schemas.microsoft.com/office/drawing/2010/main" val="0"/>
              </a:ext>
            </a:extLst>
          </a:blip>
          <a:srcRect l="4003" r="4003"/>
          <a:stretch>
            <a:fillRect/>
          </a:stretch>
        </p:blipFill>
        <p:spPr/>
      </p:pic>
      <p:sp>
        <p:nvSpPr>
          <p:cNvPr id="2" name="Title 1"/>
          <p:cNvSpPr>
            <a:spLocks noGrp="1"/>
          </p:cNvSpPr>
          <p:nvPr>
            <p:ph type="ctrTitle"/>
          </p:nvPr>
        </p:nvSpPr>
        <p:spPr>
          <a:xfrm>
            <a:off x="3651653" y="2362200"/>
            <a:ext cx="7079821" cy="1625599"/>
          </a:xfrm>
        </p:spPr>
        <p:txBody>
          <a:bodyPr>
            <a:normAutofit fontScale="90000"/>
          </a:bodyPr>
          <a:lstStyle/>
          <a:p>
            <a:r>
              <a:rPr lang="en-US" b="1" dirty="0"/>
              <a:t>Leonardo di </a:t>
            </a:r>
            <a:r>
              <a:rPr lang="en-US" b="1" dirty="0" err="1"/>
              <a:t>ser</a:t>
            </a:r>
            <a:r>
              <a:rPr lang="en-US" b="1" dirty="0"/>
              <a:t> </a:t>
            </a:r>
            <a:r>
              <a:rPr lang="en-US" b="1" dirty="0" err="1"/>
              <a:t>Piero</a:t>
            </a:r>
            <a:r>
              <a:rPr lang="en-US" b="1" dirty="0"/>
              <a:t> da Vinci</a:t>
            </a:r>
            <a:r>
              <a:rPr lang="en-US" dirty="0"/>
              <a:t> </a:t>
            </a:r>
            <a:r>
              <a:rPr lang="en-US" dirty="0" smtClean="0"/>
              <a:t/>
            </a:r>
            <a:br>
              <a:rPr lang="en-US" dirty="0" smtClean="0"/>
            </a:br>
            <a:r>
              <a:rPr lang="en-US" sz="3100" dirty="0"/>
              <a:t>(</a:t>
            </a:r>
            <a:r>
              <a:rPr lang="en-US" sz="3100" dirty="0" smtClean="0"/>
              <a:t>15 </a:t>
            </a:r>
            <a:r>
              <a:rPr lang="en-US" sz="3100" dirty="0"/>
              <a:t>April 1452 - 2 May </a:t>
            </a:r>
            <a:r>
              <a:rPr lang="en-US" sz="3100" dirty="0" smtClean="0"/>
              <a:t>1519)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668" y="4076823"/>
            <a:ext cx="3848100" cy="952500"/>
          </a:xfrm>
          <a:prstGeom prst="rect">
            <a:avLst/>
          </a:prstGeom>
        </p:spPr>
      </p:pic>
      <p:sp>
        <p:nvSpPr>
          <p:cNvPr id="7" name="Subtitle 6"/>
          <p:cNvSpPr>
            <a:spLocks noGrp="1"/>
          </p:cNvSpPr>
          <p:nvPr>
            <p:ph type="subTitle" idx="1"/>
          </p:nvPr>
        </p:nvSpPr>
        <p:spPr>
          <a:xfrm>
            <a:off x="3651653" y="4406786"/>
            <a:ext cx="7075836" cy="991077"/>
          </a:xfrm>
        </p:spPr>
        <p:txBody>
          <a:bodyPr/>
          <a:lstStyle/>
          <a:p>
            <a:r>
              <a:rPr lang="en-US" dirty="0" smtClean="0"/>
              <a:t>Signature:</a:t>
            </a:r>
            <a:endParaRPr lang="en-US" dirty="0"/>
          </a:p>
        </p:txBody>
      </p:sp>
      <p:pic>
        <p:nvPicPr>
          <p:cNvPr id="10" name="Picture 9">
            <a:hlinkClick r:id="" action="ppaction://hlinkshowjump?jump=nextslide"/>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75849" y="5562600"/>
            <a:ext cx="952500" cy="952500"/>
          </a:xfrm>
          <a:prstGeom prst="rect">
            <a:avLst/>
          </a:prstGeom>
        </p:spPr>
      </p:pic>
      <p:pic>
        <p:nvPicPr>
          <p:cNvPr id="8" name="Картина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8" y="0"/>
            <a:ext cx="16113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www.ioerc.mk/images/logo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1936" y="0"/>
            <a:ext cx="1012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54302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752" r="4752"/>
          <a:stretch>
            <a:fillRect/>
          </a:stretch>
        </p:blipFill>
        <p:spPr/>
      </p:pic>
      <p:sp>
        <p:nvSpPr>
          <p:cNvPr id="3" name="Text Placeholder 2"/>
          <p:cNvSpPr>
            <a:spLocks noGrp="1"/>
          </p:cNvSpPr>
          <p:nvPr>
            <p:ph type="body" sz="quarter" idx="13"/>
          </p:nvPr>
        </p:nvSpPr>
        <p:spPr>
          <a:xfrm>
            <a:off x="684212" y="1803400"/>
            <a:ext cx="6705600" cy="4267200"/>
          </a:xfrm>
        </p:spPr>
        <p:txBody>
          <a:bodyPr>
            <a:normAutofit fontScale="55000" lnSpcReduction="20000"/>
          </a:bodyPr>
          <a:lstStyle/>
          <a:p>
            <a:r>
              <a:rPr lang="en-US" sz="2500" dirty="0"/>
              <a:t>In 1466, at the age of fourteen, Leonardo was apprenticed to the artist Andrea di </a:t>
            </a:r>
            <a:r>
              <a:rPr lang="en-US" sz="2500" dirty="0" err="1"/>
              <a:t>Cione</a:t>
            </a:r>
            <a:r>
              <a:rPr lang="en-US" sz="2500" dirty="0"/>
              <a:t>, known as Verrocchio, whose </a:t>
            </a:r>
            <a:r>
              <a:rPr lang="en-US" sz="2500" i="1" dirty="0" err="1"/>
              <a:t>bottega</a:t>
            </a:r>
            <a:r>
              <a:rPr lang="en-US" sz="2500" dirty="0"/>
              <a:t> (workshop) was "one of the finest in Florence</a:t>
            </a:r>
            <a:r>
              <a:rPr lang="en-US" sz="2500" dirty="0" smtClean="0"/>
              <a:t>".</a:t>
            </a:r>
            <a:r>
              <a:rPr lang="en-US" sz="2500" baseline="30000" dirty="0"/>
              <a:t> </a:t>
            </a:r>
            <a:r>
              <a:rPr lang="en-US" sz="2500" dirty="0" smtClean="0"/>
              <a:t>He </a:t>
            </a:r>
            <a:r>
              <a:rPr lang="en-US" sz="2500" dirty="0"/>
              <a:t>apprenticed as a </a:t>
            </a:r>
            <a:r>
              <a:rPr lang="en-US" sz="2500" i="1" dirty="0" err="1"/>
              <a:t>garzone</a:t>
            </a:r>
            <a:r>
              <a:rPr lang="en-US" sz="2500" dirty="0"/>
              <a:t> (studio boy) to Andrea del Verrocchio, the leading Florentine painter and sculptor of his day (and would do so for 7 years</a:t>
            </a:r>
            <a:r>
              <a:rPr lang="en-US" sz="2500" dirty="0" smtClean="0"/>
              <a:t>). </a:t>
            </a:r>
            <a:r>
              <a:rPr lang="en-US" sz="2500" dirty="0"/>
              <a:t>Leonardo would have been exposed to both theoretical training and a vast range of technical skills</a:t>
            </a:r>
            <a:r>
              <a:rPr lang="en-US" sz="2500" dirty="0" smtClean="0"/>
              <a:t>, </a:t>
            </a:r>
            <a:r>
              <a:rPr lang="en-US" sz="2500" dirty="0"/>
              <a:t>including drafting, chemistry, metallurgy, metal working, plaster casting, leather working, mechanics and carpentry as well as the artistic skills of drawing, painting, sculpting and modelling</a:t>
            </a:r>
            <a:r>
              <a:rPr lang="en-US" sz="2500" dirty="0" smtClean="0"/>
              <a:t>.</a:t>
            </a:r>
            <a:r>
              <a:rPr lang="en-US" sz="2500" baseline="30000" dirty="0" smtClean="0"/>
              <a:t> </a:t>
            </a:r>
          </a:p>
          <a:p>
            <a:r>
              <a:rPr lang="en-US" sz="2500" dirty="0" smtClean="0"/>
              <a:t>Much </a:t>
            </a:r>
            <a:r>
              <a:rPr lang="en-US" sz="2500" dirty="0"/>
              <a:t>of the painted production of Verrocchio's workshop was done by his employees. According to Vasari, Leonardo collaborated with Verrocchio on his </a:t>
            </a:r>
            <a:r>
              <a:rPr lang="en-US" sz="2500" i="1" dirty="0"/>
              <a:t>The Baptism of Christ</a:t>
            </a:r>
            <a:r>
              <a:rPr lang="en-US" sz="2500" dirty="0"/>
              <a:t>, painting the young angel holding Jesus' robe in a manner that was so far superior to his master's that Verrocchio put down his brush and never painted again, although this is believed to be apocryphal</a:t>
            </a:r>
            <a:r>
              <a:rPr lang="en-US" sz="2500" dirty="0" smtClean="0"/>
              <a:t>. </a:t>
            </a:r>
            <a:r>
              <a:rPr lang="en-US" sz="2500" dirty="0"/>
              <a:t>Close examination reveals areas that have been painted or touched-up over the tempera using the new technique of oil paint; the landscape, the rocks seen through the brown mountain stream and much of the figure of Jesus bearing witness to the hand of Leonardo</a:t>
            </a:r>
            <a:r>
              <a:rPr lang="en-US" sz="2500" dirty="0" smtClean="0"/>
              <a:t>. </a:t>
            </a:r>
            <a:r>
              <a:rPr lang="en-US" sz="2500" dirty="0"/>
              <a:t>Leonardo may have been the model for two works by Verrocchio: the bronze statue of </a:t>
            </a:r>
            <a:r>
              <a:rPr lang="en-US" sz="2500" i="1" dirty="0"/>
              <a:t>David</a:t>
            </a:r>
            <a:r>
              <a:rPr lang="en-US" sz="2500" dirty="0"/>
              <a:t> in the Bargello and the Archangel Raphael in </a:t>
            </a:r>
            <a:r>
              <a:rPr lang="en-US" sz="2500" i="1" dirty="0"/>
              <a:t>Tobias and the Angel</a:t>
            </a:r>
            <a:r>
              <a:rPr lang="en-US" sz="2500" dirty="0" smtClean="0"/>
              <a:t>.</a:t>
            </a:r>
            <a:endParaRPr lang="en-US" sz="2500" dirty="0"/>
          </a:p>
          <a:p>
            <a:r>
              <a:rPr lang="en-US" sz="2500" dirty="0"/>
              <a:t>By 1472, at the age of twenty, Leonardo qualified as a master in the Guild of Saint Luke, the guild of artists and doctors of </a:t>
            </a:r>
            <a:r>
              <a:rPr lang="en-US" sz="2500" dirty="0" smtClean="0"/>
              <a:t>medicine, </a:t>
            </a:r>
            <a:r>
              <a:rPr lang="en-US" sz="2500" dirty="0"/>
              <a:t>but even after his father set him up in his own workshop, his attachment to Verrocchio was such that he continued to collaborate with him</a:t>
            </a:r>
            <a:r>
              <a:rPr lang="en-US" sz="2500" dirty="0" smtClean="0"/>
              <a:t>. </a:t>
            </a:r>
            <a:r>
              <a:rPr lang="en-US" sz="2500" dirty="0"/>
              <a:t>Leonardo's earliest known dated work is a drawing in pen and ink of the Arno valley, drawn on 5 August 1473.</a:t>
            </a:r>
          </a:p>
          <a:p>
            <a:endParaRPr lang="en-US" dirty="0"/>
          </a:p>
        </p:txBody>
      </p:sp>
      <p:sp>
        <p:nvSpPr>
          <p:cNvPr id="4" name="Title 3"/>
          <p:cNvSpPr>
            <a:spLocks noGrp="1"/>
          </p:cNvSpPr>
          <p:nvPr>
            <p:ph type="title"/>
          </p:nvPr>
        </p:nvSpPr>
        <p:spPr/>
        <p:txBody>
          <a:bodyPr/>
          <a:lstStyle/>
          <a:p>
            <a:r>
              <a:rPr lang="en-US" b="1" dirty="0"/>
              <a:t>Verrocchio's workshop, 1466–76</a:t>
            </a:r>
            <a:endParaRPr lang="en-US" dirty="0"/>
          </a:p>
        </p:txBody>
      </p:sp>
      <p:pic>
        <p:nvPicPr>
          <p:cNvPr id="6" name="Picture 5">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990973" y="533400"/>
            <a:ext cx="952500" cy="952500"/>
          </a:xfrm>
          <a:prstGeom prst="rect">
            <a:avLst/>
          </a:prstGeom>
        </p:spPr>
      </p:pic>
      <p:pic>
        <p:nvPicPr>
          <p:cNvPr id="7" name="Picture 6">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329314" y="533400"/>
            <a:ext cx="952500" cy="952500"/>
          </a:xfrm>
          <a:prstGeom prst="rect">
            <a:avLst/>
          </a:prstGeom>
        </p:spPr>
      </p:pic>
    </p:spTree>
    <p:extLst>
      <p:ext uri="{BB962C8B-B14F-4D97-AF65-F5344CB8AC3E}">
        <p14:creationId xmlns:p14="http://schemas.microsoft.com/office/powerpoint/2010/main" val="398356811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3983" r="13983"/>
          <a:stretch>
            <a:fillRect/>
          </a:stretch>
        </p:blipFill>
        <p:spPr/>
      </p:pic>
      <p:sp>
        <p:nvSpPr>
          <p:cNvPr id="3" name="Text Placeholder 2"/>
          <p:cNvSpPr>
            <a:spLocks noGrp="1"/>
          </p:cNvSpPr>
          <p:nvPr>
            <p:ph type="body" sz="quarter" idx="13"/>
          </p:nvPr>
        </p:nvSpPr>
        <p:spPr>
          <a:xfrm>
            <a:off x="684212" y="1803400"/>
            <a:ext cx="6781800" cy="4267200"/>
          </a:xfrm>
        </p:spPr>
        <p:txBody>
          <a:bodyPr>
            <a:normAutofit fontScale="55000" lnSpcReduction="20000"/>
          </a:bodyPr>
          <a:lstStyle/>
          <a:p>
            <a:r>
              <a:rPr lang="en-US" sz="2500" dirty="0"/>
              <a:t>Florentine court records of 1476 show that Leonardo and three other young men were charged with sodomy but acquitted; homosexual acts were illegal in Renaissance </a:t>
            </a:r>
            <a:r>
              <a:rPr lang="en-US" sz="2500" dirty="0" smtClean="0"/>
              <a:t>Florence. </a:t>
            </a:r>
            <a:r>
              <a:rPr lang="en-US" sz="2500" dirty="0"/>
              <a:t>In 1478, he left Verrocchio's studio and was no longer resident at his father's house. One writer, the "</a:t>
            </a:r>
            <a:r>
              <a:rPr lang="en-US" sz="2500" dirty="0" err="1"/>
              <a:t>Anonimo</a:t>
            </a:r>
            <a:r>
              <a:rPr lang="en-US" sz="2500" dirty="0"/>
              <a:t>" </a:t>
            </a:r>
            <a:r>
              <a:rPr lang="en-US" sz="2500" dirty="0" err="1"/>
              <a:t>Gaddiano</a:t>
            </a:r>
            <a:r>
              <a:rPr lang="en-US" sz="2500" dirty="0"/>
              <a:t>, claims that in 1480 Leonardo was living with the Medici and working in the Garden of the Piazza San Marco in </a:t>
            </a:r>
            <a:r>
              <a:rPr lang="en-US" sz="2500" dirty="0" smtClean="0"/>
              <a:t>Florence, </a:t>
            </a:r>
            <a:r>
              <a:rPr lang="en-US" sz="2500" dirty="0"/>
              <a:t>a </a:t>
            </a:r>
            <a:r>
              <a:rPr lang="en-US" sz="2500" dirty="0" smtClean="0"/>
              <a:t>Neo-</a:t>
            </a:r>
            <a:r>
              <a:rPr lang="en-US" sz="2500" dirty="0" err="1" smtClean="0"/>
              <a:t>Platoni</a:t>
            </a:r>
            <a:r>
              <a:rPr lang="en-US" sz="2500" dirty="0" smtClean="0"/>
              <a:t> </a:t>
            </a:r>
            <a:r>
              <a:rPr lang="en-US" sz="2500" dirty="0"/>
              <a:t>academy of artists, poets and philosophers that the Medici had established</a:t>
            </a:r>
            <a:r>
              <a:rPr lang="en-US" sz="2500" dirty="0" smtClean="0"/>
              <a:t>. </a:t>
            </a:r>
            <a:r>
              <a:rPr lang="en-US" sz="2500" dirty="0"/>
              <a:t>In January 1478, he received an independent commission to paint an altarpiece for the </a:t>
            </a:r>
            <a:r>
              <a:rPr lang="en-US" sz="2500" b="1" dirty="0"/>
              <a:t>Chapel of St. Bernard </a:t>
            </a:r>
            <a:r>
              <a:rPr lang="en-US" sz="2500" dirty="0"/>
              <a:t>in the </a:t>
            </a:r>
            <a:r>
              <a:rPr lang="en-US" sz="2500" b="1" dirty="0"/>
              <a:t>Palazzo </a:t>
            </a:r>
            <a:r>
              <a:rPr lang="en-US" sz="2500" b="1" dirty="0" err="1"/>
              <a:t>Vecchio</a:t>
            </a:r>
            <a:r>
              <a:rPr lang="en-US" sz="2500" dirty="0"/>
              <a:t>; in March 1481, he received a second independent commission for </a:t>
            </a:r>
            <a:r>
              <a:rPr lang="en-US" sz="2500" b="1" i="1" dirty="0"/>
              <a:t>The Adoration of the Magi</a:t>
            </a:r>
            <a:r>
              <a:rPr lang="en-US" sz="2500" b="1" dirty="0"/>
              <a:t> </a:t>
            </a:r>
            <a:r>
              <a:rPr lang="en-US" sz="2500" dirty="0"/>
              <a:t>for the monks of San Donato a </a:t>
            </a:r>
            <a:r>
              <a:rPr lang="en-US" sz="2500" dirty="0" err="1"/>
              <a:t>Scopeto</a:t>
            </a:r>
            <a:r>
              <a:rPr lang="en-US" sz="2500" dirty="0" smtClean="0"/>
              <a:t>. </a:t>
            </a:r>
            <a:r>
              <a:rPr lang="en-US" sz="2500" dirty="0"/>
              <a:t>Neither commission was completed, the second being interrupted when Leonardo went to Milan.</a:t>
            </a:r>
          </a:p>
          <a:p>
            <a:r>
              <a:rPr lang="en-US" sz="2500" dirty="0"/>
              <a:t>In 1482, Leonardo, who according to Vasari was a talented musician</a:t>
            </a:r>
            <a:r>
              <a:rPr lang="en-US" sz="2500" dirty="0" smtClean="0"/>
              <a:t>, </a:t>
            </a:r>
            <a:r>
              <a:rPr lang="en-US" sz="2500" dirty="0"/>
              <a:t>created a silver lyre in the shape of a horse's head. Lorenzo de' Medici sent Leonardo to Milan, bearing the lyre as a gift, to secure peace with Ludovico Sforza, Duke of </a:t>
            </a:r>
            <a:r>
              <a:rPr lang="en-US" sz="2500" dirty="0" smtClean="0"/>
              <a:t>Milan. </a:t>
            </a:r>
            <a:r>
              <a:rPr lang="en-US" sz="2500" dirty="0"/>
              <a:t>At this time Leonardo wrote an often-quoted letter describing the many </a:t>
            </a:r>
            <a:r>
              <a:rPr lang="en-US" sz="2500" dirty="0" err="1"/>
              <a:t>marvellous</a:t>
            </a:r>
            <a:r>
              <a:rPr lang="en-US" sz="2500" dirty="0"/>
              <a:t> and diverse things that he could achieve in the field of engineering and informing Ludovico that he could also paint</a:t>
            </a:r>
            <a:r>
              <a:rPr lang="en-US" sz="2500" dirty="0" smtClean="0"/>
              <a:t>.</a:t>
            </a:r>
            <a:endParaRPr lang="en-US" sz="2500" dirty="0"/>
          </a:p>
          <a:p>
            <a:r>
              <a:rPr lang="en-US" sz="2500" dirty="0"/>
              <a:t>Leonardo worked in Milan from 1482 until 1499. He was commissioned to paint the </a:t>
            </a:r>
            <a:r>
              <a:rPr lang="en-US" sz="2500" b="1" i="1" dirty="0"/>
              <a:t>Virgin of the Rocks</a:t>
            </a:r>
            <a:r>
              <a:rPr lang="en-US" sz="2500" dirty="0"/>
              <a:t> for the Confraternity of the Immaculate Conception and </a:t>
            </a:r>
            <a:r>
              <a:rPr lang="en-US" sz="2500" b="1" i="1" dirty="0"/>
              <a:t>The Last Supper</a:t>
            </a:r>
            <a:r>
              <a:rPr lang="en-US" sz="2500" dirty="0"/>
              <a:t> for the monastery of </a:t>
            </a:r>
            <a:r>
              <a:rPr lang="en-US" sz="2500" b="1" dirty="0"/>
              <a:t>Santa Maria </a:t>
            </a:r>
            <a:r>
              <a:rPr lang="en-US" sz="2500" b="1" dirty="0" err="1"/>
              <a:t>delle</a:t>
            </a:r>
            <a:r>
              <a:rPr lang="en-US" sz="2500" b="1" dirty="0"/>
              <a:t> Grazie</a:t>
            </a:r>
            <a:r>
              <a:rPr lang="en-US" sz="2500" dirty="0" smtClean="0"/>
              <a:t>. </a:t>
            </a:r>
            <a:r>
              <a:rPr lang="en-US" sz="2500" dirty="0"/>
              <a:t>In the spring of 1485, Leonardo travelled to Hungary on behalf of Ludovico to meet Matthias </a:t>
            </a:r>
            <a:r>
              <a:rPr lang="en-US" sz="2500" dirty="0" err="1"/>
              <a:t>Corvinus</a:t>
            </a:r>
            <a:r>
              <a:rPr lang="en-US" sz="2500" dirty="0"/>
              <a:t>, for whom he is believed to have painted a </a:t>
            </a:r>
            <a:r>
              <a:rPr lang="en-US" sz="2500" b="1" dirty="0"/>
              <a:t>Holy </a:t>
            </a:r>
            <a:r>
              <a:rPr lang="en-US" sz="2500" b="1" dirty="0" smtClean="0"/>
              <a:t>Family</a:t>
            </a:r>
            <a:r>
              <a:rPr lang="en-US" sz="2500" dirty="0" smtClean="0"/>
              <a:t>.</a:t>
            </a:r>
            <a:r>
              <a:rPr lang="bg-BG" sz="2500" baseline="30000" dirty="0"/>
              <a:t> </a:t>
            </a:r>
            <a:r>
              <a:rPr lang="en-US" sz="2500" dirty="0" smtClean="0"/>
              <a:t>Between </a:t>
            </a:r>
            <a:r>
              <a:rPr lang="en-US" sz="2500" dirty="0"/>
              <a:t>1493 and 1495, Leonardo listed a woman called Caterina among his dependents in his taxation documents. When she died in 1495, the list of funeral expenditures suggests that she was his mother</a:t>
            </a:r>
            <a:r>
              <a:rPr lang="en-US" sz="2500" dirty="0" smtClean="0"/>
              <a:t>.</a:t>
            </a:r>
            <a:endParaRPr lang="en-US" sz="2500" dirty="0"/>
          </a:p>
          <a:p>
            <a:endParaRPr lang="en-US" dirty="0"/>
          </a:p>
        </p:txBody>
      </p:sp>
      <p:sp>
        <p:nvSpPr>
          <p:cNvPr id="4" name="Title 3"/>
          <p:cNvSpPr>
            <a:spLocks noGrp="1"/>
          </p:cNvSpPr>
          <p:nvPr>
            <p:ph type="title"/>
          </p:nvPr>
        </p:nvSpPr>
        <p:spPr/>
        <p:txBody>
          <a:bodyPr/>
          <a:lstStyle/>
          <a:p>
            <a:r>
              <a:rPr lang="en-US" b="1" dirty="0"/>
              <a:t>Professional life, 1476–1513</a:t>
            </a:r>
            <a:endParaRPr lang="en-US" dirty="0"/>
          </a:p>
        </p:txBody>
      </p:sp>
      <p:pic>
        <p:nvPicPr>
          <p:cNvPr id="6" name="Picture 5">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92889" y="619708"/>
            <a:ext cx="952500" cy="952500"/>
          </a:xfrm>
          <a:prstGeom prst="rect">
            <a:avLst/>
          </a:prstGeom>
        </p:spPr>
      </p:pic>
      <p:pic>
        <p:nvPicPr>
          <p:cNvPr id="7" name="Picture 6">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231230" y="619708"/>
            <a:ext cx="952500" cy="952500"/>
          </a:xfrm>
          <a:prstGeom prst="rect">
            <a:avLst/>
          </a:prstGeom>
        </p:spPr>
      </p:pic>
    </p:spTree>
    <p:extLst>
      <p:ext uri="{BB962C8B-B14F-4D97-AF65-F5344CB8AC3E}">
        <p14:creationId xmlns:p14="http://schemas.microsoft.com/office/powerpoint/2010/main" val="38802259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3014" r="96" b="29490"/>
          <a:stretch/>
        </p:blipFill>
        <p:spPr>
          <a:xfrm>
            <a:off x="1338738" y="1925319"/>
            <a:ext cx="6309360" cy="4023360"/>
          </a:xfrm>
        </p:spPr>
      </p:pic>
      <p:sp>
        <p:nvSpPr>
          <p:cNvPr id="7" name="Text Placeholder 6"/>
          <p:cNvSpPr>
            <a:spLocks noGrp="1"/>
          </p:cNvSpPr>
          <p:nvPr>
            <p:ph type="body" sz="half" idx="2"/>
          </p:nvPr>
        </p:nvSpPr>
        <p:spPr>
          <a:xfrm>
            <a:off x="8125882" y="1803401"/>
            <a:ext cx="3531129" cy="4165600"/>
          </a:xfrm>
        </p:spPr>
        <p:txBody>
          <a:bodyPr>
            <a:noAutofit/>
          </a:bodyPr>
          <a:lstStyle/>
          <a:p>
            <a:pPr algn="ctr"/>
            <a:r>
              <a:rPr lang="en-US" sz="1400" dirty="0"/>
              <a:t>Leonardo was employed on many different projects for Ludovico, including the preparation of floats and pageants for special occasions, designs for a dome for Milan Cathedral and a model for a huge equestrian monument to Francesco Sforza, Ludovico's predecessor. Seventy tons of bronze were set aside for casting it. The monument remained unfinished for several years, which was not unusual for Leonardo. In 1492, the clay model of the horse was completed. It surpassed in size the only two large equestrian statues of the Renaissance, Donatello's </a:t>
            </a:r>
            <a:r>
              <a:rPr lang="en-US" sz="1400" i="1" dirty="0" err="1"/>
              <a:t>Gattamelata</a:t>
            </a:r>
            <a:r>
              <a:rPr lang="en-US" sz="1400" dirty="0"/>
              <a:t> in Padua and Verrocchio's </a:t>
            </a:r>
            <a:r>
              <a:rPr lang="en-US" sz="1400" i="1" dirty="0"/>
              <a:t>Bartolomeo Colleoni</a:t>
            </a:r>
            <a:r>
              <a:rPr lang="en-US" sz="1400" dirty="0"/>
              <a:t> in Venice, and became known as the "</a:t>
            </a:r>
            <a:r>
              <a:rPr lang="en-US" sz="1400" i="1" dirty="0"/>
              <a:t>Gran </a:t>
            </a:r>
            <a:r>
              <a:rPr lang="en-US" sz="1400" i="1" dirty="0" err="1"/>
              <a:t>Cavallo</a:t>
            </a:r>
            <a:r>
              <a:rPr lang="en-US" sz="1400" dirty="0" smtClean="0"/>
              <a:t>". </a:t>
            </a:r>
            <a:r>
              <a:rPr lang="en-US" sz="1400" dirty="0"/>
              <a:t>Leonardo began making detailed plans for its </a:t>
            </a:r>
            <a:r>
              <a:rPr lang="en-US" sz="1400" dirty="0" smtClean="0"/>
              <a:t>casting;</a:t>
            </a:r>
            <a:r>
              <a:rPr lang="bg-BG" sz="1400" baseline="30000" dirty="0"/>
              <a:t> </a:t>
            </a:r>
            <a:r>
              <a:rPr lang="en-US" sz="1400" dirty="0" smtClean="0"/>
              <a:t>however</a:t>
            </a:r>
            <a:r>
              <a:rPr lang="en-US" sz="1400" dirty="0"/>
              <a:t>, Michelangelo insulted Leonardo by </a:t>
            </a:r>
            <a:r>
              <a:rPr lang="en-US" sz="1400" dirty="0" smtClean="0"/>
              <a:t>implying </a:t>
            </a:r>
            <a:r>
              <a:rPr lang="en-US" sz="1400" dirty="0"/>
              <a:t>that he was unable to cast it</a:t>
            </a:r>
            <a:r>
              <a:rPr lang="en-US" sz="1400" dirty="0" smtClean="0"/>
              <a:t>. </a:t>
            </a:r>
            <a:r>
              <a:rPr lang="en-US" sz="1400" dirty="0"/>
              <a:t>In November 1494, Ludovico gave the bronze to be used for cannon to defend the city from invasion by Charles VIII</a:t>
            </a:r>
            <a:r>
              <a:rPr lang="en-US" sz="1400" dirty="0" smtClean="0"/>
              <a:t>.</a:t>
            </a:r>
            <a:endParaRPr lang="en-US" sz="1400" dirty="0"/>
          </a:p>
        </p:txBody>
      </p:sp>
      <p:sp>
        <p:nvSpPr>
          <p:cNvPr id="9" name="Title 3"/>
          <p:cNvSpPr>
            <a:spLocks noGrp="1"/>
          </p:cNvSpPr>
          <p:nvPr>
            <p:ph type="title"/>
          </p:nvPr>
        </p:nvSpPr>
        <p:spPr>
          <a:xfrm>
            <a:off x="1218883" y="431800"/>
            <a:ext cx="9751060" cy="1168400"/>
          </a:xfrm>
        </p:spPr>
        <p:txBody>
          <a:bodyPr/>
          <a:lstStyle/>
          <a:p>
            <a:r>
              <a:rPr lang="en-US" b="1" dirty="0"/>
              <a:t>Professional life, 1476–1513</a:t>
            </a:r>
            <a:endParaRPr lang="en-US" dirty="0"/>
          </a:p>
        </p:txBody>
      </p:sp>
      <p:pic>
        <p:nvPicPr>
          <p:cNvPr id="10" name="Picture 9">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85412" y="533400"/>
            <a:ext cx="952500" cy="952500"/>
          </a:xfrm>
          <a:prstGeom prst="rect">
            <a:avLst/>
          </a:prstGeom>
        </p:spPr>
      </p:pic>
      <p:pic>
        <p:nvPicPr>
          <p:cNvPr id="11" name="Picture 10">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629331" y="533400"/>
            <a:ext cx="952500" cy="952500"/>
          </a:xfrm>
          <a:prstGeom prst="rect">
            <a:avLst/>
          </a:prstGeom>
        </p:spPr>
      </p:pic>
    </p:spTree>
    <p:extLst>
      <p:ext uri="{BB962C8B-B14F-4D97-AF65-F5344CB8AC3E}">
        <p14:creationId xmlns:p14="http://schemas.microsoft.com/office/powerpoint/2010/main" val="250863588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070" b="7070"/>
          <a:stretch>
            <a:fillRect/>
          </a:stretch>
        </p:blipFill>
        <p:spPr/>
      </p:pic>
      <p:sp>
        <p:nvSpPr>
          <p:cNvPr id="3" name="Text Placeholder 2"/>
          <p:cNvSpPr>
            <a:spLocks noGrp="1"/>
          </p:cNvSpPr>
          <p:nvPr>
            <p:ph type="body" sz="half" idx="2"/>
          </p:nvPr>
        </p:nvSpPr>
        <p:spPr>
          <a:xfrm>
            <a:off x="7999412" y="1783080"/>
            <a:ext cx="3607329" cy="4165600"/>
          </a:xfrm>
        </p:spPr>
        <p:txBody>
          <a:bodyPr>
            <a:normAutofit fontScale="77500" lnSpcReduction="20000"/>
          </a:bodyPr>
          <a:lstStyle/>
          <a:p>
            <a:pPr algn="ctr"/>
            <a:r>
              <a:rPr lang="en-US" dirty="0"/>
              <a:t>In Cesena in 1502, Leonardo entered the service of Cesare Borgia, the son of Pope Alexander VI, acting as a military architect and engineer and travelling throughout Italy with his patron</a:t>
            </a:r>
            <a:r>
              <a:rPr lang="en-US" dirty="0" smtClean="0"/>
              <a:t>. </a:t>
            </a:r>
            <a:r>
              <a:rPr lang="en-US" dirty="0"/>
              <a:t>Leonardo created a map of Cesare Borgia's stronghold, a town plan of </a:t>
            </a:r>
            <a:r>
              <a:rPr lang="en-US" dirty="0" err="1"/>
              <a:t>Imola</a:t>
            </a:r>
            <a:r>
              <a:rPr lang="en-US" dirty="0"/>
              <a:t> in order to win his patronage. Maps were extremely rare at the time and it would have seemed like a new concept. Upon seeing it, Cesare hired Leonardo as his chief </a:t>
            </a:r>
            <a:r>
              <a:rPr lang="en-US" b="1" dirty="0"/>
              <a:t>military engineer </a:t>
            </a:r>
            <a:r>
              <a:rPr lang="en-US" dirty="0"/>
              <a:t>and </a:t>
            </a:r>
            <a:r>
              <a:rPr lang="en-US" b="1" dirty="0"/>
              <a:t>architect</a:t>
            </a:r>
            <a:r>
              <a:rPr lang="en-US" dirty="0"/>
              <a:t>. Later in the year, Leonardo produced another map for his patron, one of </a:t>
            </a:r>
            <a:r>
              <a:rPr lang="en-US" dirty="0" err="1"/>
              <a:t>Chiana</a:t>
            </a:r>
            <a:r>
              <a:rPr lang="en-US" dirty="0"/>
              <a:t> Valley, Tuscany, so as to give his patron a better overlay of the land and greater strategic position. He created this map in conjunction with his other project of constructing a dam from the sea to Florence, in order to allow a supply of water to sustain the canal during all seasons.</a:t>
            </a:r>
          </a:p>
        </p:txBody>
      </p:sp>
      <p:sp>
        <p:nvSpPr>
          <p:cNvPr id="6" name="Title 3"/>
          <p:cNvSpPr txBox="1">
            <a:spLocks/>
          </p:cNvSpPr>
          <p:nvPr/>
        </p:nvSpPr>
        <p:spPr>
          <a:xfrm>
            <a:off x="1338739" y="304800"/>
            <a:ext cx="9751060" cy="1168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b="0" kern="1200">
                <a:solidFill>
                  <a:schemeClr val="tx2"/>
                </a:solidFill>
                <a:latin typeface="+mj-lt"/>
                <a:ea typeface="+mj-ea"/>
                <a:cs typeface="+mj-cs"/>
              </a:defRPr>
            </a:lvl1pPr>
          </a:lstStyle>
          <a:p>
            <a:r>
              <a:rPr lang="en-US" b="1" dirty="0" smtClean="0"/>
              <a:t>Professional life, 1476–1513</a:t>
            </a:r>
            <a:endParaRPr lang="en-US" dirty="0"/>
          </a:p>
        </p:txBody>
      </p:sp>
      <p:pic>
        <p:nvPicPr>
          <p:cNvPr id="7" name="Picture 6">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37299" y="520700"/>
            <a:ext cx="952500" cy="952500"/>
          </a:xfrm>
          <a:prstGeom prst="rect">
            <a:avLst/>
          </a:prstGeom>
        </p:spPr>
      </p:pic>
      <p:pic>
        <p:nvPicPr>
          <p:cNvPr id="8" name="Picture 7">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481218" y="520700"/>
            <a:ext cx="952500" cy="952500"/>
          </a:xfrm>
          <a:prstGeom prst="rect">
            <a:avLst/>
          </a:prstGeom>
        </p:spPr>
      </p:pic>
    </p:spTree>
    <p:extLst>
      <p:ext uri="{BB962C8B-B14F-4D97-AF65-F5344CB8AC3E}">
        <p14:creationId xmlns:p14="http://schemas.microsoft.com/office/powerpoint/2010/main" val="373298900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670" b="670"/>
          <a:stretch>
            <a:fillRect/>
          </a:stretch>
        </p:blipFill>
        <p:spPr/>
      </p:pic>
      <p:sp>
        <p:nvSpPr>
          <p:cNvPr id="3" name="Text Placeholder 2"/>
          <p:cNvSpPr>
            <a:spLocks noGrp="1"/>
          </p:cNvSpPr>
          <p:nvPr>
            <p:ph type="body" sz="half" idx="2"/>
          </p:nvPr>
        </p:nvSpPr>
        <p:spPr>
          <a:xfrm>
            <a:off x="8125882" y="1803401"/>
            <a:ext cx="3531129" cy="4165600"/>
          </a:xfrm>
        </p:spPr>
        <p:txBody>
          <a:bodyPr>
            <a:normAutofit fontScale="77500" lnSpcReduction="20000"/>
          </a:bodyPr>
          <a:lstStyle/>
          <a:p>
            <a:r>
              <a:rPr lang="en-US" dirty="0"/>
              <a:t>From September 1513 to 1516, under Pope Leo X, Leonardo spent much of his time living in the Belvedere in the Vatican in Rome, where Raphael and Michelangelo were both active at the time</a:t>
            </a:r>
            <a:r>
              <a:rPr lang="en-US" dirty="0" smtClean="0"/>
              <a:t>. </a:t>
            </a:r>
            <a:r>
              <a:rPr lang="en-US" dirty="0"/>
              <a:t>In October 1515, King Francis I of France recaptured Milan</a:t>
            </a:r>
            <a:r>
              <a:rPr lang="en-US" dirty="0" smtClean="0"/>
              <a:t>. </a:t>
            </a:r>
            <a:r>
              <a:rPr lang="en-US" dirty="0"/>
              <a:t>On 19 December, Leonardo was present at the meeting of Francis I and Pope Leo X, which took place in Bologna</a:t>
            </a:r>
            <a:r>
              <a:rPr lang="en-US" dirty="0" smtClean="0"/>
              <a:t>. </a:t>
            </a:r>
            <a:r>
              <a:rPr lang="en-US" dirty="0"/>
              <a:t>Leonardo was commissioned to make for Francis a mechanical lion that could walk forward then open its chest to reveal a cluster of lilies</a:t>
            </a:r>
            <a:r>
              <a:rPr lang="en-US" dirty="0" smtClean="0"/>
              <a:t>. </a:t>
            </a:r>
            <a:r>
              <a:rPr lang="en-US" dirty="0"/>
              <a:t>In 1516, he entered Francis' service, being given the use of the manor house </a:t>
            </a:r>
            <a:r>
              <a:rPr lang="en-US" b="1" dirty="0"/>
              <a:t>Clos </a:t>
            </a:r>
            <a:r>
              <a:rPr lang="en-US" b="1" dirty="0" err="1"/>
              <a:t>Lucé</a:t>
            </a:r>
            <a:r>
              <a:rPr lang="en-US" dirty="0"/>
              <a:t>, now a public museum, near the king's residence at the royal Château d'Amboise. He spent the last three years of his life here, accompanied by his friend and apprentice, Count Francesco </a:t>
            </a:r>
            <a:r>
              <a:rPr lang="en-US" dirty="0" err="1" smtClean="0"/>
              <a:t>Melzi</a:t>
            </a:r>
            <a:r>
              <a:rPr lang="en-US" dirty="0"/>
              <a:t>, and supported by a pension </a:t>
            </a:r>
            <a:r>
              <a:rPr lang="en-US" dirty="0" err="1"/>
              <a:t>totalling</a:t>
            </a:r>
            <a:r>
              <a:rPr lang="en-US" dirty="0"/>
              <a:t> 10,000 </a:t>
            </a:r>
            <a:r>
              <a:rPr lang="en-US" dirty="0" err="1"/>
              <a:t>scudi</a:t>
            </a:r>
            <a:r>
              <a:rPr lang="en-US" dirty="0" smtClean="0"/>
              <a:t>.</a:t>
            </a:r>
            <a:endParaRPr lang="en-US" dirty="0"/>
          </a:p>
        </p:txBody>
      </p:sp>
      <p:sp>
        <p:nvSpPr>
          <p:cNvPr id="4" name="Title 3"/>
          <p:cNvSpPr>
            <a:spLocks noGrp="1"/>
          </p:cNvSpPr>
          <p:nvPr>
            <p:ph type="title"/>
          </p:nvPr>
        </p:nvSpPr>
        <p:spPr/>
        <p:txBody>
          <a:bodyPr/>
          <a:lstStyle/>
          <a:p>
            <a:r>
              <a:rPr lang="en-US" b="1" dirty="0"/>
              <a:t>Old age, 1513–1519</a:t>
            </a:r>
            <a:endParaRPr lang="en-US" dirty="0"/>
          </a:p>
        </p:txBody>
      </p:sp>
      <p:pic>
        <p:nvPicPr>
          <p:cNvPr id="6" name="Picture 5">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33012" y="630594"/>
            <a:ext cx="952500" cy="952500"/>
          </a:xfrm>
          <a:prstGeom prst="rect">
            <a:avLst/>
          </a:prstGeom>
        </p:spPr>
      </p:pic>
      <p:pic>
        <p:nvPicPr>
          <p:cNvPr id="7" name="Picture 6">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476931" y="630594"/>
            <a:ext cx="952500" cy="952500"/>
          </a:xfrm>
          <a:prstGeom prst="rect">
            <a:avLst/>
          </a:prstGeom>
        </p:spPr>
      </p:pic>
    </p:spTree>
    <p:extLst>
      <p:ext uri="{BB962C8B-B14F-4D97-AF65-F5344CB8AC3E}">
        <p14:creationId xmlns:p14="http://schemas.microsoft.com/office/powerpoint/2010/main" val="147885602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10000"/>
          </a:bodyPr>
          <a:lstStyle/>
          <a:p>
            <a:r>
              <a:rPr lang="en-US" dirty="0"/>
              <a:t>Leonardo died at Clos </a:t>
            </a:r>
            <a:r>
              <a:rPr lang="en-US" dirty="0" err="1"/>
              <a:t>Lucé</a:t>
            </a:r>
            <a:r>
              <a:rPr lang="en-US" dirty="0"/>
              <a:t>, on 2 May 1519. Francis I had become a close friend. Vasari records that the king held Leonardo's head in his arms as he died, although this story, beloved by the French and portrayed in romantic paintings by Ingres, </a:t>
            </a:r>
            <a:r>
              <a:rPr lang="en-US" dirty="0" err="1"/>
              <a:t>Ménageot</a:t>
            </a:r>
            <a:r>
              <a:rPr lang="en-US" dirty="0"/>
              <a:t> and other French artists, as well as by Angelica Kauffman, may be legend rather than </a:t>
            </a:r>
            <a:r>
              <a:rPr lang="en-US" dirty="0" smtClean="0"/>
              <a:t>fact.</a:t>
            </a:r>
            <a:r>
              <a:rPr lang="bg-BG" baseline="30000" dirty="0"/>
              <a:t> </a:t>
            </a:r>
            <a:r>
              <a:rPr lang="en-US" dirty="0" smtClean="0"/>
              <a:t>Vasari </a:t>
            </a:r>
            <a:r>
              <a:rPr lang="en-US" dirty="0"/>
              <a:t>states that in his last days, Leonardo sent for a priest to make his confession and to receive the Holy Sacrament</a:t>
            </a:r>
            <a:r>
              <a:rPr lang="en-US" dirty="0" smtClean="0"/>
              <a:t>. </a:t>
            </a:r>
            <a:r>
              <a:rPr lang="en-US" dirty="0"/>
              <a:t>In accordance with his will, sixty beggars followed his </a:t>
            </a:r>
            <a:r>
              <a:rPr lang="en-US" dirty="0" smtClean="0"/>
              <a:t>casket.</a:t>
            </a:r>
            <a:r>
              <a:rPr lang="bg-BG" baseline="30000" dirty="0"/>
              <a:t> </a:t>
            </a:r>
            <a:r>
              <a:rPr lang="en-US" dirty="0" err="1" smtClean="0"/>
              <a:t>Melzi</a:t>
            </a:r>
            <a:r>
              <a:rPr lang="en-US" dirty="0" smtClean="0"/>
              <a:t> </a:t>
            </a:r>
            <a:r>
              <a:rPr lang="en-US" dirty="0"/>
              <a:t>was the principal heir and executor, receiving, as well as money, Leonardo's paintings, tools, library and personal effects. Leonardo also remembered his other long-time pupil and companion, </a:t>
            </a:r>
            <a:r>
              <a:rPr lang="en-US" dirty="0" err="1"/>
              <a:t>Salai</a:t>
            </a:r>
            <a:r>
              <a:rPr lang="en-US" dirty="0"/>
              <a:t>, and his servant Battista di </a:t>
            </a:r>
            <a:r>
              <a:rPr lang="en-US" dirty="0" err="1"/>
              <a:t>Vilussis</a:t>
            </a:r>
            <a:r>
              <a:rPr lang="en-US" dirty="0"/>
              <a:t>, who each received half of Leonardo's vineyards. His brothers received land, and his serving woman received a black cloak "of good stuff" with a fur edge</a:t>
            </a:r>
            <a:r>
              <a:rPr lang="en-US" dirty="0" smtClean="0"/>
              <a:t>. </a:t>
            </a:r>
            <a:r>
              <a:rPr lang="en-US" dirty="0"/>
              <a:t>Leonardo da Vinci was buried in the Chapel of Saint-Hubert in Château d'Amboise in France.</a:t>
            </a:r>
          </a:p>
          <a:p>
            <a:r>
              <a:rPr lang="en-US" dirty="0"/>
              <a:t>Some 20 years after Leonardo's death, Francis was reported by the goldsmith and sculptor </a:t>
            </a:r>
            <a:r>
              <a:rPr lang="en-US" dirty="0" err="1"/>
              <a:t>Benvenuto</a:t>
            </a:r>
            <a:r>
              <a:rPr lang="en-US" dirty="0"/>
              <a:t> Cellini as saying: "There had never been another man born in the world who knew as much as Leonardo, not so much about painting, sculpture and architecture, as that he was a very great philosopher</a:t>
            </a:r>
            <a:r>
              <a:rPr lang="en-US" dirty="0" smtClean="0"/>
              <a:t>."</a:t>
            </a:r>
            <a:endParaRPr lang="en-US" dirty="0"/>
          </a:p>
          <a:p>
            <a:endParaRPr lang="en-US" dirty="0"/>
          </a:p>
        </p:txBody>
      </p:sp>
      <p:sp>
        <p:nvSpPr>
          <p:cNvPr id="7" name="Title 3"/>
          <p:cNvSpPr>
            <a:spLocks noGrp="1"/>
          </p:cNvSpPr>
          <p:nvPr>
            <p:ph type="title"/>
          </p:nvPr>
        </p:nvSpPr>
        <p:spPr>
          <a:xfrm>
            <a:off x="1218883" y="317500"/>
            <a:ext cx="9751060" cy="1168400"/>
          </a:xfrm>
        </p:spPr>
        <p:txBody>
          <a:bodyPr>
            <a:normAutofit/>
          </a:bodyPr>
          <a:lstStyle/>
          <a:p>
            <a:r>
              <a:rPr lang="en-US" sz="3600" b="1" dirty="0"/>
              <a:t>Old age, 1513–1519</a:t>
            </a:r>
            <a:endParaRPr lang="en-US" sz="3600" dirty="0"/>
          </a:p>
        </p:txBody>
      </p:sp>
      <p:pic>
        <p:nvPicPr>
          <p:cNvPr id="8" name="Picture 7">
            <a:hlinkClick r:id="" action="ppaction://hlinkshowjump?jump=nextslide"/>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9" name="Picture 8">
            <a:hlinkClick r:id="" action="ppaction://hlinkshowjump?jump=previousslide"/>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84857175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5546" b="5546"/>
          <a:stretch>
            <a:fillRect/>
          </a:stretch>
        </p:blipFill>
        <p:spPr/>
      </p:pic>
      <p:sp>
        <p:nvSpPr>
          <p:cNvPr id="6" name="Text Placeholder 5"/>
          <p:cNvSpPr>
            <a:spLocks noGrp="1"/>
          </p:cNvSpPr>
          <p:nvPr>
            <p:ph type="body" sz="quarter" idx="13"/>
          </p:nvPr>
        </p:nvSpPr>
        <p:spPr/>
        <p:txBody>
          <a:bodyPr>
            <a:normAutofit fontScale="92500" lnSpcReduction="10000"/>
          </a:bodyPr>
          <a:lstStyle/>
          <a:p>
            <a:pPr marL="0" indent="0" algn="ctr">
              <a:buNone/>
            </a:pPr>
            <a:r>
              <a:rPr lang="en-US" dirty="0"/>
              <a:t>Leonardo's youth was spent in a Florence that was ornamented by the works of these artists and by Donatello's contemporaries, Masaccio, whose figurative frescoes were imbued with realism and emotion, and Ghiberti, whose </a:t>
            </a:r>
            <a:r>
              <a:rPr lang="en-US" b="1" i="1" dirty="0"/>
              <a:t>Gates of Paradise</a:t>
            </a:r>
            <a:r>
              <a:rPr lang="en-US" dirty="0"/>
              <a:t>, gleaming with gold leaf, displayed the art of combining complex figure compositions with detailed architectural backgrounds. </a:t>
            </a:r>
            <a:r>
              <a:rPr lang="en-US" dirty="0" err="1"/>
              <a:t>Piero</a:t>
            </a:r>
            <a:r>
              <a:rPr lang="en-US" dirty="0"/>
              <a:t> </a:t>
            </a:r>
            <a:r>
              <a:rPr lang="en-US" dirty="0" err="1"/>
              <a:t>della</a:t>
            </a:r>
            <a:r>
              <a:rPr lang="en-US" dirty="0"/>
              <a:t> Francesca had made a detailed study of perspective</a:t>
            </a:r>
            <a:r>
              <a:rPr lang="en-US" dirty="0" smtClean="0"/>
              <a:t>, </a:t>
            </a:r>
            <a:r>
              <a:rPr lang="en-US" dirty="0"/>
              <a:t>and was the first painter to make a scientific study of light. These studies and </a:t>
            </a:r>
            <a:r>
              <a:rPr lang="en-US" dirty="0" err="1"/>
              <a:t>Alberti's</a:t>
            </a:r>
            <a:r>
              <a:rPr lang="en-US" dirty="0"/>
              <a:t> treatise </a:t>
            </a:r>
            <a:r>
              <a:rPr lang="en-US" i="1" dirty="0"/>
              <a:t>De </a:t>
            </a:r>
            <a:r>
              <a:rPr lang="en-US" i="1" dirty="0" err="1" smtClean="0"/>
              <a:t>Pictura</a:t>
            </a:r>
            <a:r>
              <a:rPr lang="en-US" dirty="0" smtClean="0"/>
              <a:t> </a:t>
            </a:r>
            <a:r>
              <a:rPr lang="en-US" dirty="0"/>
              <a:t>were to have a profound effect on younger artists and in particular on Leonardo's own observations and artworks</a:t>
            </a:r>
            <a:r>
              <a:rPr lang="en-US" dirty="0" smtClean="0"/>
              <a:t>.</a:t>
            </a:r>
            <a:endParaRPr lang="en-US" dirty="0"/>
          </a:p>
        </p:txBody>
      </p:sp>
      <p:sp>
        <p:nvSpPr>
          <p:cNvPr id="4" name="Title 3"/>
          <p:cNvSpPr>
            <a:spLocks noGrp="1"/>
          </p:cNvSpPr>
          <p:nvPr>
            <p:ph type="title"/>
          </p:nvPr>
        </p:nvSpPr>
        <p:spPr/>
        <p:txBody>
          <a:bodyPr/>
          <a:lstStyle/>
          <a:p>
            <a:r>
              <a:rPr lang="en-US" b="1" dirty="0"/>
              <a:t>Florence: Leonardo's artistic </a:t>
            </a:r>
            <a:r>
              <a:rPr lang="en-US" b="1" dirty="0" smtClean="0"/>
              <a:t>and</a:t>
            </a:r>
            <a:br>
              <a:rPr lang="en-US" b="1" dirty="0" smtClean="0"/>
            </a:br>
            <a:r>
              <a:rPr lang="en-US" b="1" dirty="0" smtClean="0"/>
              <a:t> </a:t>
            </a:r>
            <a:r>
              <a:rPr lang="en-US" b="1" dirty="0"/>
              <a:t>social background</a:t>
            </a:r>
            <a:endParaRPr lang="en-US" dirty="0"/>
          </a:p>
        </p:txBody>
      </p:sp>
      <p:pic>
        <p:nvPicPr>
          <p:cNvPr id="8" name="Picture 7">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9" name="Picture 8">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3142594551"/>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78" b="2478"/>
          <a:stretch>
            <a:fillRect/>
          </a:stretch>
        </p:blipFill>
        <p:spPr/>
      </p:pic>
      <p:sp>
        <p:nvSpPr>
          <p:cNvPr id="3" name="Text Placeholder 2"/>
          <p:cNvSpPr>
            <a:spLocks noGrp="1"/>
          </p:cNvSpPr>
          <p:nvPr>
            <p:ph type="body" sz="quarter" idx="13"/>
          </p:nvPr>
        </p:nvSpPr>
        <p:spPr/>
        <p:txBody>
          <a:bodyPr>
            <a:normAutofit fontScale="92500" lnSpcReduction="10000"/>
          </a:bodyPr>
          <a:lstStyle/>
          <a:p>
            <a:r>
              <a:rPr lang="en-US" dirty="0"/>
              <a:t>A prevalent tradition in Florence was the small altarpiece of the Virgin and Child. Many of these were created in tempera or glazed terracotta by the workshops of Filippo Lippi, Verrocchio and the prolific </a:t>
            </a:r>
            <a:r>
              <a:rPr lang="en-US" dirty="0" err="1"/>
              <a:t>della</a:t>
            </a:r>
            <a:r>
              <a:rPr lang="en-US" dirty="0"/>
              <a:t> </a:t>
            </a:r>
            <a:r>
              <a:rPr lang="en-US" dirty="0" err="1"/>
              <a:t>Robbia</a:t>
            </a:r>
            <a:r>
              <a:rPr lang="en-US" dirty="0"/>
              <a:t> family</a:t>
            </a:r>
            <a:r>
              <a:rPr lang="en-US" dirty="0" smtClean="0"/>
              <a:t>. </a:t>
            </a:r>
            <a:r>
              <a:rPr lang="en-US" dirty="0"/>
              <a:t>Leonardo's early </a:t>
            </a:r>
            <a:r>
              <a:rPr lang="en-US" dirty="0" err="1"/>
              <a:t>Madonnas</a:t>
            </a:r>
            <a:r>
              <a:rPr lang="en-US" dirty="0"/>
              <a:t> such as</a:t>
            </a:r>
            <a:r>
              <a:rPr lang="en-US" b="1" dirty="0"/>
              <a:t> </a:t>
            </a:r>
            <a:r>
              <a:rPr lang="en-US" b="1" i="1" dirty="0"/>
              <a:t>The Madonna with a carnation</a:t>
            </a:r>
            <a:r>
              <a:rPr lang="en-US" b="1" dirty="0"/>
              <a:t> </a:t>
            </a:r>
            <a:r>
              <a:rPr lang="en-US" dirty="0"/>
              <a:t>and the </a:t>
            </a:r>
            <a:r>
              <a:rPr lang="en-US" b="1" i="1" dirty="0" err="1"/>
              <a:t>Benois</a:t>
            </a:r>
            <a:r>
              <a:rPr lang="en-US" b="1" i="1" dirty="0"/>
              <a:t> Madonna</a:t>
            </a:r>
            <a:r>
              <a:rPr lang="en-US" b="1" dirty="0"/>
              <a:t> </a:t>
            </a:r>
            <a:r>
              <a:rPr lang="en-US" dirty="0"/>
              <a:t>followed this tradition while showing idiosyncratic departures, particularly in the case of the </a:t>
            </a:r>
            <a:r>
              <a:rPr lang="en-US" dirty="0" err="1"/>
              <a:t>Benois</a:t>
            </a:r>
            <a:r>
              <a:rPr lang="en-US" dirty="0"/>
              <a:t> Madonna in which the Virgin is set at an oblique angle to the picture space with the Christ Child at the opposite angle. This compositional theme was to emerge in Leonardo's later paintings such as </a:t>
            </a:r>
            <a:r>
              <a:rPr lang="en-US" i="1" dirty="0"/>
              <a:t>The Virgin and Child with St. Anne</a:t>
            </a:r>
            <a:r>
              <a:rPr lang="en-US" dirty="0" smtClean="0"/>
              <a:t>.</a:t>
            </a:r>
            <a:endParaRPr lang="en-US" dirty="0"/>
          </a:p>
        </p:txBody>
      </p:sp>
      <p:sp>
        <p:nvSpPr>
          <p:cNvPr id="6" name="Title 3"/>
          <p:cNvSpPr>
            <a:spLocks noGrp="1"/>
          </p:cNvSpPr>
          <p:nvPr>
            <p:ph type="title"/>
          </p:nvPr>
        </p:nvSpPr>
        <p:spPr>
          <a:xfrm>
            <a:off x="1218883" y="431800"/>
            <a:ext cx="9751060" cy="1168400"/>
          </a:xfrm>
        </p:spPr>
        <p:txBody>
          <a:bodyPr/>
          <a:lstStyle/>
          <a:p>
            <a:r>
              <a:rPr lang="en-US" b="1" dirty="0"/>
              <a:t>Florence: Leonardo's artistic and </a:t>
            </a:r>
            <a:r>
              <a:rPr lang="en-US" b="1" dirty="0" smtClean="0"/>
              <a:t/>
            </a:r>
            <a:br>
              <a:rPr lang="en-US" b="1" dirty="0" smtClean="0"/>
            </a:br>
            <a:r>
              <a:rPr lang="en-US" b="1" dirty="0" smtClean="0"/>
              <a:t>social </a:t>
            </a:r>
            <a:r>
              <a:rPr lang="en-US" b="1" dirty="0"/>
              <a:t>background</a:t>
            </a:r>
            <a:endParaRPr lang="en-US" dirty="0"/>
          </a:p>
        </p:txBody>
      </p:sp>
      <p:pic>
        <p:nvPicPr>
          <p:cNvPr id="7" name="Picture 6">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8" name="Picture 7">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369249930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2255" b="12255"/>
          <a:stretch>
            <a:fillRect/>
          </a:stretch>
        </p:blipFill>
        <p:spPr/>
      </p:pic>
      <p:sp>
        <p:nvSpPr>
          <p:cNvPr id="7" name="Text Placeholder 6"/>
          <p:cNvSpPr>
            <a:spLocks noGrp="1"/>
          </p:cNvSpPr>
          <p:nvPr>
            <p:ph type="body" sz="half" idx="2"/>
          </p:nvPr>
        </p:nvSpPr>
        <p:spPr>
          <a:xfrm>
            <a:off x="8125882" y="1803401"/>
            <a:ext cx="3454929" cy="4165600"/>
          </a:xfrm>
        </p:spPr>
        <p:txBody>
          <a:bodyPr>
            <a:normAutofit fontScale="92500" lnSpcReduction="20000"/>
          </a:bodyPr>
          <a:lstStyle/>
          <a:p>
            <a:pPr algn="ctr"/>
            <a:r>
              <a:rPr lang="en-US" dirty="0"/>
              <a:t>In 1476, during the time of Leonardo's association with Verrocchio's workshop, the Portinari Altarpiece by Hugo van der Goes arrived in Florence, bringing from Northern Europe new painterly techniques that were to profoundly affect Leonardo, Ghirlandaio, Perugino and others</a:t>
            </a:r>
            <a:r>
              <a:rPr lang="en-US" dirty="0" smtClean="0"/>
              <a:t>. </a:t>
            </a:r>
            <a:r>
              <a:rPr lang="en-US" dirty="0"/>
              <a:t>In 1479, the Sicilian painter Antonello da Messina, who worked exclusively in oils, travelled north on his way to Venice, where the leading painter Giovanni Bellini adopted the technique of oil painting, quickly making it the preferred method in Venice. Leonardo was also later to visit Venice</a:t>
            </a:r>
            <a:r>
              <a:rPr lang="en-US" dirty="0" smtClean="0"/>
              <a:t>.</a:t>
            </a:r>
            <a:endParaRPr lang="en-US" dirty="0"/>
          </a:p>
        </p:txBody>
      </p:sp>
      <p:sp>
        <p:nvSpPr>
          <p:cNvPr id="9" name="Title 3"/>
          <p:cNvSpPr>
            <a:spLocks noGrp="1"/>
          </p:cNvSpPr>
          <p:nvPr>
            <p:ph type="title"/>
          </p:nvPr>
        </p:nvSpPr>
        <p:spPr>
          <a:xfrm>
            <a:off x="1218883" y="431800"/>
            <a:ext cx="9751060" cy="1168400"/>
          </a:xfrm>
        </p:spPr>
        <p:txBody>
          <a:bodyPr/>
          <a:lstStyle/>
          <a:p>
            <a:r>
              <a:rPr lang="en-US" b="1" dirty="0"/>
              <a:t>Florence: Leonardo's artistic and </a:t>
            </a:r>
            <a:r>
              <a:rPr lang="en-US" b="1" dirty="0" smtClean="0"/>
              <a:t/>
            </a:r>
            <a:br>
              <a:rPr lang="en-US" b="1" dirty="0" smtClean="0"/>
            </a:br>
            <a:r>
              <a:rPr lang="en-US" b="1" dirty="0" smtClean="0"/>
              <a:t>social </a:t>
            </a:r>
            <a:r>
              <a:rPr lang="en-US" b="1" dirty="0"/>
              <a:t>background</a:t>
            </a:r>
            <a:endParaRPr lang="en-US" dirty="0"/>
          </a:p>
        </p:txBody>
      </p:sp>
      <p:pic>
        <p:nvPicPr>
          <p:cNvPr id="10" name="Picture 9">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265093" y="533400"/>
            <a:ext cx="952500" cy="952500"/>
          </a:xfrm>
          <a:prstGeom prst="rect">
            <a:avLst/>
          </a:prstGeom>
        </p:spPr>
      </p:pic>
      <p:pic>
        <p:nvPicPr>
          <p:cNvPr id="11" name="Picture 10">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609012" y="533400"/>
            <a:ext cx="952500" cy="952500"/>
          </a:xfrm>
          <a:prstGeom prst="rect">
            <a:avLst/>
          </a:prstGeom>
        </p:spPr>
      </p:pic>
    </p:spTree>
    <p:extLst>
      <p:ext uri="{BB962C8B-B14F-4D97-AF65-F5344CB8AC3E}">
        <p14:creationId xmlns:p14="http://schemas.microsoft.com/office/powerpoint/2010/main" val="217591465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340" r="9340"/>
          <a:stretch>
            <a:fillRect/>
          </a:stretch>
        </p:blipFill>
        <p:spPr/>
      </p:pic>
      <p:sp>
        <p:nvSpPr>
          <p:cNvPr id="3" name="Text Placeholder 2"/>
          <p:cNvSpPr>
            <a:spLocks noGrp="1"/>
          </p:cNvSpPr>
          <p:nvPr>
            <p:ph type="body" sz="quarter" idx="13"/>
          </p:nvPr>
        </p:nvSpPr>
        <p:spPr/>
        <p:txBody>
          <a:bodyPr>
            <a:normAutofit fontScale="92500" lnSpcReduction="20000"/>
          </a:bodyPr>
          <a:lstStyle/>
          <a:p>
            <a:pPr marL="0" indent="0" algn="ctr">
              <a:buNone/>
            </a:pPr>
            <a:r>
              <a:rPr lang="en-US" dirty="0"/>
              <a:t>With </a:t>
            </a:r>
            <a:r>
              <a:rPr lang="en-US" dirty="0" err="1"/>
              <a:t>Alberti</a:t>
            </a:r>
            <a:r>
              <a:rPr lang="en-US" dirty="0"/>
              <a:t>, Leonardo visited the home of the Medici and through them came to know the older Humanist philosophers of whom </a:t>
            </a:r>
            <a:r>
              <a:rPr lang="en-US" dirty="0" err="1"/>
              <a:t>Marsiglio</a:t>
            </a:r>
            <a:r>
              <a:rPr lang="en-US" dirty="0"/>
              <a:t> Ficino, proponent of Neo Platonism; Cristoforo </a:t>
            </a:r>
            <a:r>
              <a:rPr lang="en-US" dirty="0" err="1"/>
              <a:t>Landino</a:t>
            </a:r>
            <a:r>
              <a:rPr lang="en-US" dirty="0"/>
              <a:t>, writer of commentaries on Classical writings, and John </a:t>
            </a:r>
            <a:r>
              <a:rPr lang="en-US" dirty="0" err="1"/>
              <a:t>Argyropoulos</a:t>
            </a:r>
            <a:r>
              <a:rPr lang="en-US" dirty="0"/>
              <a:t>, teacher of Greek and translator of Aristotle were the foremost. Also associated with the Academy of the Medici was Leonardo's contemporary, the brilliant young poet and philosopher Pico </a:t>
            </a:r>
            <a:r>
              <a:rPr lang="en-US" dirty="0" err="1"/>
              <a:t>della</a:t>
            </a:r>
            <a:r>
              <a:rPr lang="en-US" dirty="0"/>
              <a:t> </a:t>
            </a:r>
            <a:r>
              <a:rPr lang="en-US" dirty="0" err="1" smtClean="0"/>
              <a:t>Mirandola</a:t>
            </a:r>
            <a:r>
              <a:rPr lang="en-US" dirty="0" smtClean="0"/>
              <a:t>.</a:t>
            </a:r>
            <a:r>
              <a:rPr lang="bg-BG" baseline="30000" dirty="0"/>
              <a:t> </a:t>
            </a:r>
            <a:r>
              <a:rPr lang="en-US" dirty="0" smtClean="0"/>
              <a:t>Leonardo </a:t>
            </a:r>
            <a:r>
              <a:rPr lang="en-US" dirty="0"/>
              <a:t>later wrote in the margin of a journal, "The Medici made me and the Medici destroyed me." While it was through the action of Lorenzo that Leonardo received his employment at the court of Milan, it is not known exactly what Leonardo meant by this cryptic comment</a:t>
            </a:r>
            <a:r>
              <a:rPr lang="en-US" dirty="0" smtClean="0"/>
              <a:t>.</a:t>
            </a:r>
            <a:endParaRPr lang="en-US" dirty="0"/>
          </a:p>
        </p:txBody>
      </p:sp>
      <p:sp>
        <p:nvSpPr>
          <p:cNvPr id="6" name="Title 3"/>
          <p:cNvSpPr>
            <a:spLocks noGrp="1"/>
          </p:cNvSpPr>
          <p:nvPr>
            <p:ph type="title"/>
          </p:nvPr>
        </p:nvSpPr>
        <p:spPr>
          <a:xfrm>
            <a:off x="1218883" y="431800"/>
            <a:ext cx="9751060" cy="1168400"/>
          </a:xfrm>
        </p:spPr>
        <p:txBody>
          <a:bodyPr/>
          <a:lstStyle/>
          <a:p>
            <a:r>
              <a:rPr lang="en-US" b="1" dirty="0"/>
              <a:t>Florence: Leonardo's artistic and </a:t>
            </a:r>
            <a:r>
              <a:rPr lang="en-US" b="1" dirty="0" smtClean="0"/>
              <a:t/>
            </a:r>
            <a:br>
              <a:rPr lang="en-US" b="1" dirty="0" smtClean="0"/>
            </a:br>
            <a:r>
              <a:rPr lang="en-US" b="1" dirty="0" smtClean="0"/>
              <a:t>social </a:t>
            </a:r>
            <a:r>
              <a:rPr lang="en-US" b="1" dirty="0"/>
              <a:t>background</a:t>
            </a:r>
            <a:endParaRPr lang="en-US" dirty="0"/>
          </a:p>
        </p:txBody>
      </p:sp>
      <p:pic>
        <p:nvPicPr>
          <p:cNvPr id="7" name="Picture 6">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8" name="Picture 7">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286574562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533" b="1533"/>
          <a:stretch>
            <a:fillRect/>
          </a:stretch>
        </p:blipFill>
        <p:spPr/>
      </p:pic>
      <p:sp>
        <p:nvSpPr>
          <p:cNvPr id="13" name="Content Placeholder 12"/>
          <p:cNvSpPr>
            <a:spLocks noGrp="1"/>
          </p:cNvSpPr>
          <p:nvPr>
            <p:ph type="body" sz="quarter" idx="13"/>
          </p:nvPr>
        </p:nvSpPr>
        <p:spPr/>
        <p:txBody>
          <a:bodyPr/>
          <a:lstStyle/>
          <a:p>
            <a:r>
              <a:rPr lang="en-US" dirty="0"/>
              <a:t>Italian </a:t>
            </a:r>
            <a:r>
              <a:rPr lang="en-US" dirty="0" smtClean="0"/>
              <a:t>polymath</a:t>
            </a:r>
          </a:p>
          <a:p>
            <a:r>
              <a:rPr lang="en-US" dirty="0" smtClean="0"/>
              <a:t>Areas </a:t>
            </a:r>
            <a:r>
              <a:rPr lang="en-US" dirty="0"/>
              <a:t>of </a:t>
            </a:r>
            <a:r>
              <a:rPr lang="en-US" dirty="0" smtClean="0"/>
              <a:t>interest: invention</a:t>
            </a:r>
            <a:r>
              <a:rPr lang="en-US" dirty="0"/>
              <a:t>, painting, sculpting, architecture, science, music, mathematics, engineering, literature, anatomy, geology, astronomy, botany, writing, history, and cartography. He has been variously called the father of </a:t>
            </a:r>
            <a:r>
              <a:rPr lang="en-US" dirty="0" err="1"/>
              <a:t>palaeontology</a:t>
            </a:r>
            <a:r>
              <a:rPr lang="en-US" dirty="0"/>
              <a:t>, ichnology</a:t>
            </a:r>
            <a:r>
              <a:rPr lang="en-US" dirty="0" smtClean="0"/>
              <a:t>, architecture;</a:t>
            </a:r>
          </a:p>
          <a:p>
            <a:r>
              <a:rPr lang="en-US" dirty="0" smtClean="0"/>
              <a:t>Considered </a:t>
            </a:r>
            <a:r>
              <a:rPr lang="en-US" dirty="0"/>
              <a:t>one of the greatest painters of all time</a:t>
            </a:r>
          </a:p>
        </p:txBody>
      </p:sp>
      <p:sp>
        <p:nvSpPr>
          <p:cNvPr id="12" name="Title 11"/>
          <p:cNvSpPr>
            <a:spLocks noGrp="1"/>
          </p:cNvSpPr>
          <p:nvPr>
            <p:ph type="title"/>
          </p:nvPr>
        </p:nvSpPr>
        <p:spPr/>
        <p:txBody>
          <a:bodyPr/>
          <a:lstStyle/>
          <a:p>
            <a:r>
              <a:rPr lang="en-US" b="1" dirty="0"/>
              <a:t>Leonardo da Vinci</a:t>
            </a:r>
            <a:r>
              <a:rPr lang="en-US" dirty="0"/>
              <a:t> </a:t>
            </a:r>
          </a:p>
        </p:txBody>
      </p:sp>
      <p:pic>
        <p:nvPicPr>
          <p:cNvPr id="3" name="Picture 2">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10" name="Picture 9">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2023066684"/>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60" b="1560"/>
          <a:stretch>
            <a:fillRect/>
          </a:stretch>
        </p:blipFill>
        <p:spPr/>
      </p:pic>
      <p:sp>
        <p:nvSpPr>
          <p:cNvPr id="3" name="Text Placeholder 2"/>
          <p:cNvSpPr>
            <a:spLocks noGrp="1"/>
          </p:cNvSpPr>
          <p:nvPr>
            <p:ph type="body" sz="quarter" idx="13"/>
          </p:nvPr>
        </p:nvSpPr>
        <p:spPr/>
        <p:txBody>
          <a:bodyPr>
            <a:normAutofit fontScale="85000" lnSpcReduction="10000"/>
          </a:bodyPr>
          <a:lstStyle/>
          <a:p>
            <a:r>
              <a:rPr lang="en-US" dirty="0"/>
              <a:t>Within Leonardo's lifetime, his extraordinary powers of invention, his </a:t>
            </a:r>
            <a:r>
              <a:rPr lang="en-US" b="1" dirty="0"/>
              <a:t>"outstanding physical beauty", "infinite grace", "great strength and generosity", "regal spirit and tremendous breadth of mind", </a:t>
            </a:r>
            <a:r>
              <a:rPr lang="en-US" dirty="0"/>
              <a:t>as described by Vasari</a:t>
            </a:r>
            <a:r>
              <a:rPr lang="en-US" dirty="0" smtClean="0"/>
              <a:t>, </a:t>
            </a:r>
            <a:r>
              <a:rPr lang="en-US" dirty="0"/>
              <a:t>as well as all other aspects of his life, attracted the curiosity of others. One such aspect was his respect for life, evidenced by his vegetarianism and his habit, according to Vasari, of purchasing caged birds and releasing them</a:t>
            </a:r>
            <a:r>
              <a:rPr lang="en-US" dirty="0" smtClean="0"/>
              <a:t>.</a:t>
            </a:r>
            <a:endParaRPr lang="bg-BG" baseline="30000" dirty="0" smtClean="0"/>
          </a:p>
          <a:p>
            <a:r>
              <a:rPr lang="en-US" dirty="0"/>
              <a:t>Leonardo appears to have had no close relationships with women except for his friendship with </a:t>
            </a:r>
            <a:r>
              <a:rPr lang="en-US" b="1" dirty="0"/>
              <a:t>Cecilia </a:t>
            </a:r>
            <a:r>
              <a:rPr lang="en-US" b="1" dirty="0" err="1"/>
              <a:t>Gallerani</a:t>
            </a:r>
            <a:r>
              <a:rPr lang="en-US" b="1" dirty="0"/>
              <a:t> </a:t>
            </a:r>
            <a:r>
              <a:rPr lang="en-US" dirty="0"/>
              <a:t>and the two Este sisters, </a:t>
            </a:r>
            <a:r>
              <a:rPr lang="en-US" b="1" dirty="0"/>
              <a:t>Beatrice</a:t>
            </a:r>
            <a:r>
              <a:rPr lang="en-US" dirty="0"/>
              <a:t> and </a:t>
            </a:r>
            <a:r>
              <a:rPr lang="en-US" b="1" dirty="0"/>
              <a:t>Isabella</a:t>
            </a:r>
            <a:r>
              <a:rPr lang="en-US" dirty="0" smtClean="0"/>
              <a:t>. </a:t>
            </a:r>
            <a:r>
              <a:rPr lang="en-US" dirty="0"/>
              <a:t>While on a journey that took him through Mantua, he drew a portrait of Isabella that appears to have been used to create a painted portrait, now lost</a:t>
            </a:r>
            <a:r>
              <a:rPr lang="en-US" dirty="0" smtClean="0"/>
              <a:t>.</a:t>
            </a:r>
            <a:endParaRPr lang="en-US" dirty="0"/>
          </a:p>
        </p:txBody>
      </p:sp>
      <p:sp>
        <p:nvSpPr>
          <p:cNvPr id="4" name="Title 3"/>
          <p:cNvSpPr>
            <a:spLocks noGrp="1"/>
          </p:cNvSpPr>
          <p:nvPr>
            <p:ph type="title"/>
          </p:nvPr>
        </p:nvSpPr>
        <p:spPr/>
        <p:txBody>
          <a:bodyPr/>
          <a:lstStyle/>
          <a:p>
            <a:r>
              <a:rPr lang="en-US" b="1" dirty="0"/>
              <a:t>Personal life</a:t>
            </a:r>
            <a:endParaRPr lang="en-US" dirty="0"/>
          </a:p>
        </p:txBody>
      </p:sp>
      <p:pic>
        <p:nvPicPr>
          <p:cNvPr id="6" name="Picture 5">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7" name="Picture 6">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292789667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94" r="794"/>
          <a:stretch>
            <a:fillRect/>
          </a:stretch>
        </p:blipFill>
        <p:spPr/>
      </p:pic>
      <p:sp>
        <p:nvSpPr>
          <p:cNvPr id="3" name="Text Placeholder 2"/>
          <p:cNvSpPr>
            <a:spLocks noGrp="1"/>
          </p:cNvSpPr>
          <p:nvPr>
            <p:ph type="body" sz="quarter" idx="13"/>
          </p:nvPr>
        </p:nvSpPr>
        <p:spPr>
          <a:xfrm>
            <a:off x="684212" y="1803400"/>
            <a:ext cx="6858000" cy="4267200"/>
          </a:xfrm>
        </p:spPr>
        <p:txBody>
          <a:bodyPr>
            <a:normAutofit fontScale="70000" lnSpcReduction="20000"/>
          </a:bodyPr>
          <a:lstStyle/>
          <a:p>
            <a:r>
              <a:rPr lang="en-US" dirty="0" err="1"/>
              <a:t>Gian</a:t>
            </a:r>
            <a:r>
              <a:rPr lang="en-US" dirty="0"/>
              <a:t> Giacomo </a:t>
            </a:r>
            <a:r>
              <a:rPr lang="en-US" dirty="0" err="1"/>
              <a:t>Caprotti</a:t>
            </a:r>
            <a:r>
              <a:rPr lang="en-US" dirty="0"/>
              <a:t> da </a:t>
            </a:r>
            <a:r>
              <a:rPr lang="en-US" dirty="0" err="1"/>
              <a:t>Oreno</a:t>
            </a:r>
            <a:r>
              <a:rPr lang="en-US" dirty="0"/>
              <a:t>, nicknamed </a:t>
            </a:r>
            <a:r>
              <a:rPr lang="en-US" i="1" dirty="0" err="1" smtClean="0"/>
              <a:t>Salai</a:t>
            </a:r>
            <a:r>
              <a:rPr lang="bg-BG" dirty="0" smtClean="0"/>
              <a:t>, </a:t>
            </a:r>
            <a:r>
              <a:rPr lang="en-US" dirty="0" smtClean="0"/>
              <a:t>entered </a:t>
            </a:r>
            <a:r>
              <a:rPr lang="en-US" dirty="0"/>
              <a:t>Leonardo's household in 1490. After only a year, Leonardo made a list of his </a:t>
            </a:r>
            <a:r>
              <a:rPr lang="en-US" dirty="0" err="1"/>
              <a:t>misdemeanours</a:t>
            </a:r>
            <a:r>
              <a:rPr lang="en-US" dirty="0"/>
              <a:t>, calling him "a thief, a liar, stubborn, and a glutton", after he had made off with money and valuables on at least five occasions and spent a fortune on clothes</a:t>
            </a:r>
            <a:r>
              <a:rPr lang="en-US" dirty="0" smtClean="0"/>
              <a:t>. </a:t>
            </a:r>
            <a:r>
              <a:rPr lang="en-US" dirty="0"/>
              <a:t>Nevertheless, Leonardo treated him with great indulgence, and he remained in Leonardo's household for the next thirty years</a:t>
            </a:r>
            <a:r>
              <a:rPr lang="en-US" dirty="0" smtClean="0"/>
              <a:t>. </a:t>
            </a:r>
            <a:r>
              <a:rPr lang="en-US" dirty="0" err="1"/>
              <a:t>Salai</a:t>
            </a:r>
            <a:r>
              <a:rPr lang="en-US" dirty="0"/>
              <a:t> executed a number of paintings under the name of Andrea </a:t>
            </a:r>
            <a:r>
              <a:rPr lang="en-US" dirty="0" err="1"/>
              <a:t>Salai</a:t>
            </a:r>
            <a:r>
              <a:rPr lang="en-US" dirty="0"/>
              <a:t>, but although Vasari claims that Leonardo "taught him a great deal about painting</a:t>
            </a:r>
            <a:r>
              <a:rPr lang="en-US" dirty="0" smtClean="0"/>
              <a:t>", </a:t>
            </a:r>
            <a:r>
              <a:rPr lang="en-US" dirty="0"/>
              <a:t>his work is generally considered to be of less artistic merit than others among Leonardo's pupils, such as Marco </a:t>
            </a:r>
            <a:r>
              <a:rPr lang="en-US" dirty="0" err="1"/>
              <a:t>d'Oggiono</a:t>
            </a:r>
            <a:r>
              <a:rPr lang="en-US" dirty="0"/>
              <a:t> and </a:t>
            </a:r>
            <a:r>
              <a:rPr lang="en-US" dirty="0" err="1"/>
              <a:t>Boltraffio</a:t>
            </a:r>
            <a:r>
              <a:rPr lang="en-US" dirty="0"/>
              <a:t>. In 1515, he painted a nude version of the </a:t>
            </a:r>
            <a:r>
              <a:rPr lang="en-US" i="1" dirty="0"/>
              <a:t>Mona Lisa</a:t>
            </a:r>
            <a:r>
              <a:rPr lang="en-US" dirty="0"/>
              <a:t>, known as </a:t>
            </a:r>
            <a:r>
              <a:rPr lang="en-US" i="1" dirty="0"/>
              <a:t>Monna </a:t>
            </a:r>
            <a:r>
              <a:rPr lang="en-US" i="1" dirty="0" err="1"/>
              <a:t>Vanna</a:t>
            </a:r>
            <a:r>
              <a:rPr lang="en-US" dirty="0" smtClean="0"/>
              <a:t>. </a:t>
            </a:r>
            <a:r>
              <a:rPr lang="en-US" dirty="0" err="1"/>
              <a:t>Salai</a:t>
            </a:r>
            <a:r>
              <a:rPr lang="en-US" dirty="0"/>
              <a:t> owned the </a:t>
            </a:r>
            <a:r>
              <a:rPr lang="en-US" i="1" dirty="0"/>
              <a:t>Mona Lisa</a:t>
            </a:r>
            <a:r>
              <a:rPr lang="en-US" dirty="0"/>
              <a:t> at the time of his death in 1525, and in his will it was assessed at 505 lire, an exceptionally high valuation for a small panel portrait</a:t>
            </a:r>
            <a:r>
              <a:rPr lang="en-US" dirty="0" smtClean="0"/>
              <a:t>.</a:t>
            </a:r>
            <a:endParaRPr lang="en-US" dirty="0"/>
          </a:p>
          <a:p>
            <a:r>
              <a:rPr lang="en-US" dirty="0"/>
              <a:t>In 1506, Leonardo took on another pupil, Count Francesco </a:t>
            </a:r>
            <a:r>
              <a:rPr lang="en-US" dirty="0" err="1"/>
              <a:t>Melzi</a:t>
            </a:r>
            <a:r>
              <a:rPr lang="en-US" dirty="0"/>
              <a:t>, the son of a Lombard aristocrat, who is considered to have been his </a:t>
            </a:r>
            <a:r>
              <a:rPr lang="en-US" dirty="0" err="1"/>
              <a:t>favourite</a:t>
            </a:r>
            <a:r>
              <a:rPr lang="en-US" dirty="0"/>
              <a:t> student. He travelled to France with Leonardo and remained with him until Leonardo's death</a:t>
            </a:r>
            <a:r>
              <a:rPr lang="en-US" dirty="0" smtClean="0"/>
              <a:t>. </a:t>
            </a:r>
            <a:r>
              <a:rPr lang="en-US" dirty="0" err="1"/>
              <a:t>Melzi</a:t>
            </a:r>
            <a:r>
              <a:rPr lang="en-US" dirty="0"/>
              <a:t> inherited the artistic and scientific works, manuscripts, and collections of Leonardo and administered the estate.</a:t>
            </a:r>
          </a:p>
          <a:p>
            <a:endParaRPr lang="en-US" dirty="0"/>
          </a:p>
        </p:txBody>
      </p:sp>
      <p:sp>
        <p:nvSpPr>
          <p:cNvPr id="4" name="Title 3"/>
          <p:cNvSpPr>
            <a:spLocks noGrp="1"/>
          </p:cNvSpPr>
          <p:nvPr>
            <p:ph type="title"/>
          </p:nvPr>
        </p:nvSpPr>
        <p:spPr/>
        <p:txBody>
          <a:bodyPr/>
          <a:lstStyle/>
          <a:p>
            <a:r>
              <a:rPr lang="en-US" b="1" dirty="0"/>
              <a:t>Assistants and pupils</a:t>
            </a:r>
            <a:endParaRPr lang="en-US" dirty="0"/>
          </a:p>
        </p:txBody>
      </p:sp>
      <p:pic>
        <p:nvPicPr>
          <p:cNvPr id="6" name="Picture 5">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7" name="Picture 6">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279633861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3877" r="13877"/>
          <a:stretch>
            <a:fillRect/>
          </a:stretch>
        </p:blipFill>
        <p:spPr/>
      </p:pic>
      <p:sp>
        <p:nvSpPr>
          <p:cNvPr id="7" name="Text Placeholder 6"/>
          <p:cNvSpPr>
            <a:spLocks noGrp="1"/>
          </p:cNvSpPr>
          <p:nvPr>
            <p:ph type="body" sz="half" idx="2"/>
          </p:nvPr>
        </p:nvSpPr>
        <p:spPr/>
        <p:txBody>
          <a:bodyPr>
            <a:normAutofit fontScale="85000" lnSpcReduction="10000"/>
          </a:bodyPr>
          <a:lstStyle/>
          <a:p>
            <a:r>
              <a:rPr lang="en-US" dirty="0"/>
              <a:t>Among the qualities that make Leonardo's work unique are his innovative techniques for laying on the paint; his detailed knowledge of anatomy, light, botany and geology; his interest in physiognomy and the way humans register emotion in expression and gesture; his innovative use of the human form in figurative composition; and his use of subtle gradation of tone. All these qualities come together in his most famous painted works, the </a:t>
            </a:r>
            <a:r>
              <a:rPr lang="en-US" i="1" dirty="0"/>
              <a:t>Mona Lisa</a:t>
            </a:r>
            <a:r>
              <a:rPr lang="en-US" dirty="0"/>
              <a:t>, the </a:t>
            </a:r>
            <a:r>
              <a:rPr lang="en-US" i="1" dirty="0"/>
              <a:t>Last Supper</a:t>
            </a:r>
            <a:r>
              <a:rPr lang="en-US" dirty="0"/>
              <a:t>, and the </a:t>
            </a:r>
            <a:r>
              <a:rPr lang="en-US" i="1" dirty="0"/>
              <a:t>Virgin of the Rocks</a:t>
            </a:r>
            <a:r>
              <a:rPr lang="en-US" dirty="0"/>
              <a:t>.</a:t>
            </a:r>
            <a:r>
              <a:rPr lang="en-US" baseline="30000" dirty="0">
                <a:hlinkClick r:id="rId3"/>
              </a:rPr>
              <a:t>[74]</a:t>
            </a:r>
            <a:endParaRPr lang="en-US" dirty="0"/>
          </a:p>
        </p:txBody>
      </p:sp>
      <p:sp>
        <p:nvSpPr>
          <p:cNvPr id="5" name="Title 4"/>
          <p:cNvSpPr>
            <a:spLocks noGrp="1"/>
          </p:cNvSpPr>
          <p:nvPr>
            <p:ph type="title"/>
          </p:nvPr>
        </p:nvSpPr>
        <p:spPr>
          <a:xfrm>
            <a:off x="3363383" y="215899"/>
            <a:ext cx="5715000" cy="1168400"/>
          </a:xfrm>
        </p:spPr>
        <p:txBody>
          <a:bodyPr>
            <a:normAutofit/>
          </a:bodyPr>
          <a:lstStyle/>
          <a:p>
            <a:r>
              <a:rPr lang="en-US" sz="4400" b="1" dirty="0"/>
              <a:t>Painting</a:t>
            </a:r>
            <a:endParaRPr lang="en-US" sz="4400" dirty="0"/>
          </a:p>
        </p:txBody>
      </p:sp>
      <p:pic>
        <p:nvPicPr>
          <p:cNvPr id="9" name="Picture 8">
            <a:hlinkClick r:id="" action="ppaction://hlinkshowjump?jump=nextslide"/>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81964" y="533400"/>
            <a:ext cx="952500" cy="952500"/>
          </a:xfrm>
          <a:prstGeom prst="rect">
            <a:avLst/>
          </a:prstGeom>
        </p:spPr>
      </p:pic>
      <p:pic>
        <p:nvPicPr>
          <p:cNvPr id="10" name="Picture 9">
            <a:hlinkClick r:id="" action="ppaction://hlinkshowjump?jump=previousslide"/>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125883" y="533400"/>
            <a:ext cx="952500" cy="952500"/>
          </a:xfrm>
          <a:prstGeom prst="rect">
            <a:avLst/>
          </a:prstGeom>
        </p:spPr>
      </p:pic>
    </p:spTree>
    <p:extLst>
      <p:ext uri="{BB962C8B-B14F-4D97-AF65-F5344CB8AC3E}">
        <p14:creationId xmlns:p14="http://schemas.microsoft.com/office/powerpoint/2010/main" val="142210940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84" r="384"/>
          <a:stretch>
            <a:fillRect/>
          </a:stretch>
        </p:blipFill>
        <p:spPr/>
      </p:pic>
      <p:sp>
        <p:nvSpPr>
          <p:cNvPr id="7" name="Text Placeholder 6"/>
          <p:cNvSpPr>
            <a:spLocks noGrp="1"/>
          </p:cNvSpPr>
          <p:nvPr>
            <p:ph type="body" sz="quarter" idx="13"/>
          </p:nvPr>
        </p:nvSpPr>
        <p:spPr/>
        <p:txBody>
          <a:bodyPr>
            <a:normAutofit fontScale="85000" lnSpcReduction="10000"/>
          </a:bodyPr>
          <a:lstStyle/>
          <a:p>
            <a:pPr marL="0" indent="0">
              <a:buNone/>
            </a:pPr>
            <a:r>
              <a:rPr lang="en-US" dirty="0"/>
              <a:t>Leonardo first gained notoriety for his work on the </a:t>
            </a:r>
            <a:r>
              <a:rPr lang="en-US" i="1" dirty="0"/>
              <a:t>Baptism of Christ</a:t>
            </a:r>
            <a:r>
              <a:rPr lang="en-US" dirty="0"/>
              <a:t>, painted in conjunction with Verrocchio. Two other paintings appear to date from his time at Verrocchio's workshop, both of which are Annunciations. One is small, 59 </a:t>
            </a:r>
            <a:r>
              <a:rPr lang="en-US" dirty="0" err="1"/>
              <a:t>centimetres</a:t>
            </a:r>
            <a:r>
              <a:rPr lang="en-US" dirty="0"/>
              <a:t> (23 in) long and 14 </a:t>
            </a:r>
            <a:r>
              <a:rPr lang="en-US" dirty="0" err="1"/>
              <a:t>centimetres</a:t>
            </a:r>
            <a:r>
              <a:rPr lang="en-US" dirty="0"/>
              <a:t> (5.5 in) high. It is a "</a:t>
            </a:r>
            <a:r>
              <a:rPr lang="en-US" dirty="0" err="1"/>
              <a:t>predella</a:t>
            </a:r>
            <a:r>
              <a:rPr lang="en-US" dirty="0"/>
              <a:t>" to go at the base of a larger composition, a painting by Lorenzo di </a:t>
            </a:r>
            <a:r>
              <a:rPr lang="en-US" dirty="0" err="1"/>
              <a:t>Credi</a:t>
            </a:r>
            <a:r>
              <a:rPr lang="en-US" dirty="0"/>
              <a:t> from which it has become separated. The other is a much larger work, 217 </a:t>
            </a:r>
            <a:r>
              <a:rPr lang="en-US" dirty="0" err="1"/>
              <a:t>centimetres</a:t>
            </a:r>
            <a:r>
              <a:rPr lang="en-US" dirty="0"/>
              <a:t> (85 in) long</a:t>
            </a:r>
            <a:r>
              <a:rPr lang="en-US" dirty="0" smtClean="0"/>
              <a:t>. </a:t>
            </a:r>
            <a:r>
              <a:rPr lang="en-US" dirty="0"/>
              <a:t>In both Annunciations, Leonardo used a formal arrangement, like two well-known pictures by Fra Angelico of the same subject, of the Virgin Mary sitting or kneeling to the right of the picture, approached from the left by an angel in profile, with a rich flowing garment, raised wings and bearing a lily. Although previously attributed to Ghirlandaio, the larger work is now generally attributed to </a:t>
            </a:r>
            <a:r>
              <a:rPr lang="en-US" dirty="0" smtClean="0"/>
              <a:t>Leonardo</a:t>
            </a:r>
            <a:r>
              <a:rPr lang="bg-BG" dirty="0" smtClean="0"/>
              <a:t>.</a:t>
            </a:r>
            <a:endParaRPr lang="en-US" dirty="0"/>
          </a:p>
        </p:txBody>
      </p:sp>
      <p:sp>
        <p:nvSpPr>
          <p:cNvPr id="5" name="Title 4"/>
          <p:cNvSpPr>
            <a:spLocks noGrp="1"/>
          </p:cNvSpPr>
          <p:nvPr>
            <p:ph type="title"/>
          </p:nvPr>
        </p:nvSpPr>
        <p:spPr/>
        <p:txBody>
          <a:bodyPr/>
          <a:lstStyle/>
          <a:p>
            <a:r>
              <a:rPr lang="en-US" b="1" dirty="0"/>
              <a:t>Early works</a:t>
            </a:r>
            <a:endParaRPr lang="en-US" dirty="0"/>
          </a:p>
        </p:txBody>
      </p:sp>
      <p:pic>
        <p:nvPicPr>
          <p:cNvPr id="9" name="Picture 8">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10" name="Picture 9">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394256824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296" b="7296"/>
          <a:stretch>
            <a:fillRect/>
          </a:stretch>
        </p:blipFill>
        <p:spPr/>
      </p:pic>
      <p:sp>
        <p:nvSpPr>
          <p:cNvPr id="3" name="Text Placeholder 2"/>
          <p:cNvSpPr>
            <a:spLocks noGrp="1"/>
          </p:cNvSpPr>
          <p:nvPr>
            <p:ph type="body" sz="quarter" idx="13"/>
          </p:nvPr>
        </p:nvSpPr>
        <p:spPr/>
        <p:txBody>
          <a:bodyPr>
            <a:normAutofit fontScale="77500" lnSpcReduction="20000"/>
          </a:bodyPr>
          <a:lstStyle/>
          <a:p>
            <a:pPr marL="0" indent="0">
              <a:buNone/>
            </a:pPr>
            <a:r>
              <a:rPr lang="bg-BG" dirty="0" smtClean="0"/>
              <a:t>И</a:t>
            </a:r>
            <a:r>
              <a:rPr lang="en-US" dirty="0" err="1" smtClean="0"/>
              <a:t>mportant</a:t>
            </a:r>
            <a:r>
              <a:rPr lang="en-US" dirty="0" smtClean="0"/>
              <a:t> </a:t>
            </a:r>
            <a:r>
              <a:rPr lang="en-US" dirty="0"/>
              <a:t>work </a:t>
            </a:r>
            <a:r>
              <a:rPr lang="en-US" dirty="0" smtClean="0"/>
              <a:t>is </a:t>
            </a:r>
            <a:r>
              <a:rPr lang="en-US" dirty="0"/>
              <a:t>the </a:t>
            </a:r>
            <a:r>
              <a:rPr lang="en-US" i="1" dirty="0"/>
              <a:t>Virgin of the Rocks</a:t>
            </a:r>
            <a:r>
              <a:rPr lang="en-US" dirty="0"/>
              <a:t>, commissioned in Milan for the Confraternity of the Immaculate Conception. The painting, to be done with the assistance of the de </a:t>
            </a:r>
            <a:r>
              <a:rPr lang="en-US" dirty="0" err="1"/>
              <a:t>Predis</a:t>
            </a:r>
            <a:r>
              <a:rPr lang="en-US" dirty="0"/>
              <a:t> brothers, was to fill a large complex altarpiece</a:t>
            </a:r>
            <a:r>
              <a:rPr lang="en-US" dirty="0" smtClean="0"/>
              <a:t>. </a:t>
            </a:r>
            <a:r>
              <a:rPr lang="en-US" dirty="0"/>
              <a:t>Leonardo chose to paint an apocryphal moment of the infancy of Christ when the infant John the Baptist, in protection of an angel, met the Holy Family on the road to Egypt. The painting demonstrates an eerie beauty as the graceful figures kneel in adoration around the infant </a:t>
            </a:r>
            <a:r>
              <a:rPr lang="en-US" dirty="0" smtClean="0"/>
              <a:t>Christ in </a:t>
            </a:r>
            <a:r>
              <a:rPr lang="en-US" dirty="0"/>
              <a:t>a wild landscape of tumbling rock and whirling water</a:t>
            </a:r>
            <a:r>
              <a:rPr lang="en-US" dirty="0" smtClean="0"/>
              <a:t>. </a:t>
            </a:r>
            <a:r>
              <a:rPr lang="en-US" dirty="0"/>
              <a:t>While the painting is quite large, about 200×120 </a:t>
            </a:r>
            <a:r>
              <a:rPr lang="en-US" dirty="0" err="1"/>
              <a:t>centimetres</a:t>
            </a:r>
            <a:r>
              <a:rPr lang="en-US" dirty="0"/>
              <a:t>, it is not nearly as complex as the painting ordered by the monks of St Donato, having only four figures rather than about fifty and a rocky landscape rather than architectural details. The painting was eventually finished; in fact, two versions of the painting were finished: one remained at the chapel of the Confraternity, while Leonardo took the other to France. The Brothers did not get their painting, however, nor the de </a:t>
            </a:r>
            <a:r>
              <a:rPr lang="en-US" dirty="0" err="1"/>
              <a:t>Predis</a:t>
            </a:r>
            <a:r>
              <a:rPr lang="en-US" dirty="0"/>
              <a:t> their payment, until the next </a:t>
            </a:r>
            <a:r>
              <a:rPr lang="en-US" dirty="0" smtClean="0"/>
              <a:t>century</a:t>
            </a:r>
            <a:r>
              <a:rPr lang="bg-BG" dirty="0" smtClean="0"/>
              <a:t>.</a:t>
            </a:r>
            <a:endParaRPr lang="en-US" dirty="0"/>
          </a:p>
        </p:txBody>
      </p:sp>
      <p:sp>
        <p:nvSpPr>
          <p:cNvPr id="4" name="Title 3"/>
          <p:cNvSpPr>
            <a:spLocks noGrp="1"/>
          </p:cNvSpPr>
          <p:nvPr>
            <p:ph type="title"/>
          </p:nvPr>
        </p:nvSpPr>
        <p:spPr/>
        <p:txBody>
          <a:bodyPr/>
          <a:lstStyle/>
          <a:p>
            <a:r>
              <a:rPr lang="en-US" b="1" dirty="0"/>
              <a:t>Paintings of the 1480s</a:t>
            </a:r>
            <a:endParaRPr lang="en-US" dirty="0"/>
          </a:p>
        </p:txBody>
      </p:sp>
      <p:pic>
        <p:nvPicPr>
          <p:cNvPr id="6" name="Picture 5">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7" name="Picture 6">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1099777308"/>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433" r="5433"/>
          <a:stretch>
            <a:fillRect/>
          </a:stretch>
        </p:blipFill>
        <p:spPr/>
      </p:pic>
      <p:sp>
        <p:nvSpPr>
          <p:cNvPr id="7" name="Text Placeholder 6"/>
          <p:cNvSpPr>
            <a:spLocks noGrp="1"/>
          </p:cNvSpPr>
          <p:nvPr>
            <p:ph type="body" sz="half" idx="2"/>
          </p:nvPr>
        </p:nvSpPr>
        <p:spPr/>
        <p:txBody>
          <a:bodyPr>
            <a:normAutofit fontScale="92500"/>
          </a:bodyPr>
          <a:lstStyle/>
          <a:p>
            <a:r>
              <a:rPr lang="en-US" dirty="0"/>
              <a:t>Leonardo's most famous painting of the 1490s is </a:t>
            </a:r>
            <a:r>
              <a:rPr lang="en-US" i="1" dirty="0"/>
              <a:t>The Last Supper</a:t>
            </a:r>
            <a:r>
              <a:rPr lang="en-US" dirty="0"/>
              <a:t>, commissioned for the refectory of the Convent of Santa Maria </a:t>
            </a:r>
            <a:r>
              <a:rPr lang="en-US" dirty="0" err="1"/>
              <a:t>della</a:t>
            </a:r>
            <a:r>
              <a:rPr lang="en-US" dirty="0"/>
              <a:t> Grazie in Milan. It represents the last meal shared by Jesus with his disciples before his capture and death, and shows the moment when Jesus has just said "one of you will betray me", and the consternation that this statement caused</a:t>
            </a:r>
            <a:r>
              <a:rPr lang="en-US" dirty="0" smtClean="0"/>
              <a:t>.</a:t>
            </a:r>
            <a:endParaRPr lang="en-US" dirty="0"/>
          </a:p>
        </p:txBody>
      </p:sp>
      <p:sp>
        <p:nvSpPr>
          <p:cNvPr id="5" name="Title 4"/>
          <p:cNvSpPr>
            <a:spLocks noGrp="1"/>
          </p:cNvSpPr>
          <p:nvPr>
            <p:ph type="title"/>
          </p:nvPr>
        </p:nvSpPr>
        <p:spPr/>
        <p:txBody>
          <a:bodyPr/>
          <a:lstStyle/>
          <a:p>
            <a:r>
              <a:rPr lang="en-US" b="1" dirty="0"/>
              <a:t>Paintings of the 1490s</a:t>
            </a:r>
            <a:endParaRPr lang="en-US" dirty="0"/>
          </a:p>
        </p:txBody>
      </p:sp>
      <p:pic>
        <p:nvPicPr>
          <p:cNvPr id="9" name="Picture 8">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042292" y="533400"/>
            <a:ext cx="952500" cy="952500"/>
          </a:xfrm>
          <a:prstGeom prst="rect">
            <a:avLst/>
          </a:prstGeom>
        </p:spPr>
      </p:pic>
      <p:pic>
        <p:nvPicPr>
          <p:cNvPr id="10" name="Picture 9">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386211" y="533400"/>
            <a:ext cx="952500" cy="952500"/>
          </a:xfrm>
          <a:prstGeom prst="rect">
            <a:avLst/>
          </a:prstGeom>
        </p:spPr>
      </p:pic>
    </p:spTree>
    <p:extLst>
      <p:ext uri="{BB962C8B-B14F-4D97-AF65-F5344CB8AC3E}">
        <p14:creationId xmlns:p14="http://schemas.microsoft.com/office/powerpoint/2010/main" val="174969462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484" b="6484"/>
          <a:stretch>
            <a:fillRect/>
          </a:stretch>
        </p:blipFill>
        <p:spPr/>
      </p:pic>
      <p:sp>
        <p:nvSpPr>
          <p:cNvPr id="7" name="Text Placeholder 6"/>
          <p:cNvSpPr>
            <a:spLocks noGrp="1"/>
          </p:cNvSpPr>
          <p:nvPr>
            <p:ph type="body" sz="quarter" idx="13"/>
          </p:nvPr>
        </p:nvSpPr>
        <p:spPr/>
        <p:txBody>
          <a:bodyPr>
            <a:normAutofit fontScale="92500" lnSpcReduction="20000"/>
          </a:bodyPr>
          <a:lstStyle/>
          <a:p>
            <a:pPr marL="0" indent="0">
              <a:buNone/>
            </a:pPr>
            <a:r>
              <a:rPr lang="en-US" dirty="0"/>
              <a:t>Among the works created by Leonardo in the 16th century is the small portrait known as the </a:t>
            </a:r>
            <a:r>
              <a:rPr lang="en-US" i="1" dirty="0"/>
              <a:t>Mona Lisa</a:t>
            </a:r>
            <a:r>
              <a:rPr lang="en-US" dirty="0"/>
              <a:t> or "la </a:t>
            </a:r>
            <a:r>
              <a:rPr lang="en-US" dirty="0" err="1"/>
              <a:t>Gioconda</a:t>
            </a:r>
            <a:r>
              <a:rPr lang="en-US" dirty="0"/>
              <a:t>", the laughing one. In the present era it is arguably the most famous painting in the world. Its fame rests, in particular, on the elusive smile on the woman's face, its mysterious quality perhaps due to the subtly shadowed corners of the mouth and eyes such that the exact nature of the smile cannot be determined. The shadowy quality for which the work is renowned came to be called "</a:t>
            </a:r>
            <a:r>
              <a:rPr lang="en-US" dirty="0" err="1"/>
              <a:t>sfumato</a:t>
            </a:r>
            <a:r>
              <a:rPr lang="en-US" dirty="0"/>
              <a:t>", or Leonardo's smoke. Vasari, who is generally thought to have known the painting only by repute, said that "the smile was so pleasing that it seemed divine rather than human; and those who saw it were amazed to find that it was as alive as the original".</a:t>
            </a:r>
            <a:r>
              <a:rPr lang="en-US" baseline="30000" dirty="0">
                <a:hlinkClick r:id="rId3"/>
              </a:rPr>
              <a:t>[</a:t>
            </a:r>
            <a:endParaRPr lang="en-US" dirty="0"/>
          </a:p>
        </p:txBody>
      </p:sp>
      <p:sp>
        <p:nvSpPr>
          <p:cNvPr id="5" name="Title 4"/>
          <p:cNvSpPr>
            <a:spLocks noGrp="1"/>
          </p:cNvSpPr>
          <p:nvPr>
            <p:ph type="title"/>
          </p:nvPr>
        </p:nvSpPr>
        <p:spPr/>
        <p:txBody>
          <a:bodyPr/>
          <a:lstStyle/>
          <a:p>
            <a:r>
              <a:rPr lang="en-US" b="1" dirty="0"/>
              <a:t>Paintings of the 16th century</a:t>
            </a:r>
            <a:endParaRPr lang="en-US" dirty="0"/>
          </a:p>
        </p:txBody>
      </p:sp>
      <p:pic>
        <p:nvPicPr>
          <p:cNvPr id="9" name="Picture 8">
            <a:hlinkClick r:id="" action="ppaction://hlinkshowjump?jump=nextslide"/>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10" name="Picture 9">
            <a:hlinkClick r:id="" action="ppaction://hlinkshowjump?jump=previousslide"/>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5931" y="533400"/>
            <a:ext cx="952500" cy="952500"/>
          </a:xfrm>
          <a:prstGeom prst="rect">
            <a:avLst/>
          </a:prstGeom>
        </p:spPr>
      </p:pic>
    </p:spTree>
    <p:extLst>
      <p:ext uri="{BB962C8B-B14F-4D97-AF65-F5344CB8AC3E}">
        <p14:creationId xmlns:p14="http://schemas.microsoft.com/office/powerpoint/2010/main" val="406159100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6511" b="6511"/>
          <a:stretch>
            <a:fillRect/>
          </a:stretch>
        </p:blipFill>
        <p:spPr/>
      </p:pic>
      <p:sp>
        <p:nvSpPr>
          <p:cNvPr id="3" name="Text Placeholder 2"/>
          <p:cNvSpPr>
            <a:spLocks noGrp="1"/>
          </p:cNvSpPr>
          <p:nvPr>
            <p:ph type="body" sz="half" idx="2"/>
          </p:nvPr>
        </p:nvSpPr>
        <p:spPr>
          <a:xfrm>
            <a:off x="8125882" y="1803401"/>
            <a:ext cx="3531129" cy="4165600"/>
          </a:xfrm>
        </p:spPr>
        <p:txBody>
          <a:bodyPr>
            <a:normAutofit fontScale="85000" lnSpcReduction="20000"/>
          </a:bodyPr>
          <a:lstStyle/>
          <a:p>
            <a:pPr marL="0" indent="0">
              <a:buNone/>
            </a:pPr>
            <a:r>
              <a:rPr lang="en-US" dirty="0" smtClean="0"/>
              <a:t>Leonardo's </a:t>
            </a:r>
            <a:r>
              <a:rPr lang="en-US" i="1" dirty="0"/>
              <a:t>The Battle of </a:t>
            </a:r>
            <a:r>
              <a:rPr lang="en-US" i="1" dirty="0" err="1"/>
              <a:t>Anghiara</a:t>
            </a:r>
            <a:r>
              <a:rPr lang="en-US" dirty="0"/>
              <a:t> was a fresco commissioned in 1505 for the </a:t>
            </a:r>
            <a:r>
              <a:rPr lang="en-US" dirty="0" err="1"/>
              <a:t>Salone</a:t>
            </a:r>
            <a:r>
              <a:rPr lang="en-US" dirty="0"/>
              <a:t> </a:t>
            </a:r>
            <a:r>
              <a:rPr lang="en-US" dirty="0" err="1"/>
              <a:t>dei</a:t>
            </a:r>
            <a:r>
              <a:rPr lang="en-US" dirty="0"/>
              <a:t> Cinquecento (Hall of the Five Hundred) in the Palazzo </a:t>
            </a:r>
            <a:r>
              <a:rPr lang="en-US" dirty="0" err="1"/>
              <a:t>Vecchio</a:t>
            </a:r>
            <a:r>
              <a:rPr lang="en-US" dirty="0"/>
              <a:t>, Florence. Its central scene depicted four men riding raging war horses engaged in a battle for possession of a standard, at the Battle of </a:t>
            </a:r>
            <a:r>
              <a:rPr lang="en-US" dirty="0" err="1"/>
              <a:t>Anghiari</a:t>
            </a:r>
            <a:r>
              <a:rPr lang="en-US" dirty="0"/>
              <a:t> in 1440. At the same time his rival Michelangelo, who had just finished his </a:t>
            </a:r>
            <a:r>
              <a:rPr lang="en-US" i="1" dirty="0"/>
              <a:t>David</a:t>
            </a:r>
            <a:r>
              <a:rPr lang="en-US" dirty="0"/>
              <a:t>, was designated the opposite wall. All that remains of Leonardo's work is a copy by Rubens, but Maurizio </a:t>
            </a:r>
            <a:r>
              <a:rPr lang="en-US" dirty="0" err="1"/>
              <a:t>Seracini</a:t>
            </a:r>
            <a:r>
              <a:rPr lang="en-US" dirty="0"/>
              <a:t> is convinced it can still be found and has spent a lifetime searching for it. He was allowed to drill some pilot holes in a mural in the </a:t>
            </a:r>
            <a:r>
              <a:rPr lang="en-US" dirty="0" err="1"/>
              <a:t>Salone</a:t>
            </a:r>
            <a:r>
              <a:rPr lang="en-US" dirty="0"/>
              <a:t> </a:t>
            </a:r>
            <a:r>
              <a:rPr lang="en-US" dirty="0" err="1"/>
              <a:t>dei</a:t>
            </a:r>
            <a:r>
              <a:rPr lang="en-US" dirty="0"/>
              <a:t> Cinquecento, Palazzo </a:t>
            </a:r>
            <a:r>
              <a:rPr lang="en-US" dirty="0" err="1"/>
              <a:t>Vecchio</a:t>
            </a:r>
            <a:r>
              <a:rPr lang="en-US" dirty="0"/>
              <a:t>, Florence, and his team did find evidence of an oil painting underneath</a:t>
            </a:r>
            <a:r>
              <a:rPr lang="en-US" dirty="0" smtClean="0"/>
              <a:t>.</a:t>
            </a:r>
            <a:endParaRPr lang="en-US" dirty="0"/>
          </a:p>
        </p:txBody>
      </p:sp>
      <p:sp>
        <p:nvSpPr>
          <p:cNvPr id="4" name="Title 3"/>
          <p:cNvSpPr>
            <a:spLocks noGrp="1"/>
          </p:cNvSpPr>
          <p:nvPr>
            <p:ph type="title"/>
          </p:nvPr>
        </p:nvSpPr>
        <p:spPr/>
        <p:txBody>
          <a:bodyPr/>
          <a:lstStyle/>
          <a:p>
            <a:r>
              <a:rPr lang="en-US" b="1" dirty="0"/>
              <a:t>Murals</a:t>
            </a:r>
            <a:endParaRPr lang="en-US" dirty="0"/>
          </a:p>
        </p:txBody>
      </p:sp>
      <p:pic>
        <p:nvPicPr>
          <p:cNvPr id="7" name="Picture 6">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88893" y="533400"/>
            <a:ext cx="952500" cy="952500"/>
          </a:xfrm>
          <a:prstGeom prst="rect">
            <a:avLst/>
          </a:prstGeom>
        </p:spPr>
      </p:pic>
      <p:pic>
        <p:nvPicPr>
          <p:cNvPr id="8" name="Picture 7">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532812" y="533400"/>
            <a:ext cx="952500" cy="952500"/>
          </a:xfrm>
          <a:prstGeom prst="rect">
            <a:avLst/>
          </a:prstGeom>
        </p:spPr>
      </p:pic>
    </p:spTree>
    <p:extLst>
      <p:ext uri="{BB962C8B-B14F-4D97-AF65-F5344CB8AC3E}">
        <p14:creationId xmlns:p14="http://schemas.microsoft.com/office/powerpoint/2010/main" val="203267547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0"/>
          </p:nvPr>
        </p:nvPicPr>
        <p:blipFill>
          <a:blip r:embed="rId2">
            <a:extLst>
              <a:ext uri="{28A0092B-C50C-407E-A947-70E740481C1C}">
                <a14:useLocalDpi xmlns:a14="http://schemas.microsoft.com/office/drawing/2010/main" val="0"/>
              </a:ext>
            </a:extLst>
          </a:blip>
          <a:srcRect t="1540" b="1540"/>
          <a:stretch>
            <a:fillRect/>
          </a:stretch>
        </p:blipFill>
        <p:spPr/>
      </p:pic>
      <p:sp>
        <p:nvSpPr>
          <p:cNvPr id="9" name="Title 1"/>
          <p:cNvSpPr>
            <a:spLocks noGrp="1"/>
          </p:cNvSpPr>
          <p:nvPr>
            <p:ph type="ctrTitle"/>
          </p:nvPr>
        </p:nvSpPr>
        <p:spPr>
          <a:xfrm>
            <a:off x="3651653" y="2362200"/>
            <a:ext cx="7079821" cy="1625599"/>
          </a:xfrm>
        </p:spPr>
        <p:txBody>
          <a:bodyPr>
            <a:normAutofit fontScale="90000"/>
          </a:bodyPr>
          <a:lstStyle/>
          <a:p>
            <a:r>
              <a:rPr lang="en-US" b="1" dirty="0"/>
              <a:t>Leonardo di </a:t>
            </a:r>
            <a:r>
              <a:rPr lang="en-US" b="1" dirty="0" err="1"/>
              <a:t>ser</a:t>
            </a:r>
            <a:r>
              <a:rPr lang="en-US" b="1" dirty="0"/>
              <a:t> </a:t>
            </a:r>
            <a:r>
              <a:rPr lang="en-US" b="1" dirty="0" err="1"/>
              <a:t>Piero</a:t>
            </a:r>
            <a:r>
              <a:rPr lang="en-US" b="1" dirty="0"/>
              <a:t> da Vinci</a:t>
            </a:r>
            <a:r>
              <a:rPr lang="en-US" dirty="0"/>
              <a:t> </a:t>
            </a:r>
            <a:r>
              <a:rPr lang="en-US" dirty="0" smtClean="0"/>
              <a:t/>
            </a:r>
            <a:br>
              <a:rPr lang="en-US" dirty="0" smtClean="0"/>
            </a:br>
            <a:r>
              <a:rPr lang="en-US" sz="3100" dirty="0"/>
              <a:t>(</a:t>
            </a:r>
            <a:r>
              <a:rPr lang="en-US" sz="3100" dirty="0" smtClean="0"/>
              <a:t>15 </a:t>
            </a:r>
            <a:r>
              <a:rPr lang="en-US" sz="3100" dirty="0"/>
              <a:t>April 1452 - 2 May </a:t>
            </a:r>
            <a:r>
              <a:rPr lang="en-US" sz="3100" dirty="0" smtClean="0"/>
              <a:t>1519) </a:t>
            </a:r>
            <a:endParaRPr lang="en-US" dirty="0"/>
          </a:p>
        </p:txBody>
      </p:sp>
      <p:pic>
        <p:nvPicPr>
          <p:cNvPr id="11" name="Picture 10">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10731474" y="5715000"/>
            <a:ext cx="952500" cy="952500"/>
          </a:xfrm>
          <a:prstGeom prst="rect">
            <a:avLst/>
          </a:prstGeom>
        </p:spPr>
      </p:pic>
    </p:spTree>
    <p:extLst>
      <p:ext uri="{BB962C8B-B14F-4D97-AF65-F5344CB8AC3E}">
        <p14:creationId xmlns:p14="http://schemas.microsoft.com/office/powerpoint/2010/main" val="39285324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15" r="5515"/>
          <a:stretch>
            <a:fillRect/>
          </a:stretch>
        </p:blipFill>
        <p:spPr/>
      </p:pic>
      <p:sp>
        <p:nvSpPr>
          <p:cNvPr id="4" name="Text Placeholder 3"/>
          <p:cNvSpPr>
            <a:spLocks noGrp="1"/>
          </p:cNvSpPr>
          <p:nvPr>
            <p:ph type="body" sz="half" idx="2"/>
          </p:nvPr>
        </p:nvSpPr>
        <p:spPr>
          <a:xfrm>
            <a:off x="8125882" y="1803401"/>
            <a:ext cx="3607329" cy="4165600"/>
          </a:xfrm>
        </p:spPr>
        <p:txBody>
          <a:bodyPr/>
          <a:lstStyle/>
          <a:p>
            <a:pPr marL="342900" indent="-342900">
              <a:buFont typeface="Wingdings" panose="05000000000000000000" pitchFamily="2" charset="2"/>
              <a:buChar char="Ø"/>
            </a:pPr>
            <a:r>
              <a:rPr lang="en-US" dirty="0"/>
              <a:t>Sometimes credited with the inventions of the parachute, helicopter and tank</a:t>
            </a:r>
            <a:r>
              <a:rPr lang="en-US" dirty="0" smtClean="0"/>
              <a:t>, </a:t>
            </a:r>
            <a:r>
              <a:rPr lang="en-US" dirty="0"/>
              <a:t>he </a:t>
            </a:r>
            <a:r>
              <a:rPr lang="en-US" dirty="0" err="1"/>
              <a:t>epitomised</a:t>
            </a:r>
            <a:r>
              <a:rPr lang="en-US" dirty="0"/>
              <a:t> the </a:t>
            </a:r>
            <a:r>
              <a:rPr lang="en-US" b="1" dirty="0" smtClean="0"/>
              <a:t>Renaissance humanist </a:t>
            </a:r>
            <a:r>
              <a:rPr lang="en-US" b="1" dirty="0"/>
              <a:t>ideal</a:t>
            </a:r>
            <a:r>
              <a:rPr lang="en-US" dirty="0" smtClean="0"/>
              <a:t>.</a:t>
            </a:r>
          </a:p>
          <a:p>
            <a:pPr marL="342900" indent="-342900">
              <a:buFont typeface="Wingdings" panose="05000000000000000000" pitchFamily="2" charset="2"/>
              <a:buChar char="Ø"/>
            </a:pPr>
            <a:r>
              <a:rPr lang="en-US" dirty="0" smtClean="0"/>
              <a:t>Regarded as </a:t>
            </a:r>
            <a:r>
              <a:rPr lang="en-US" dirty="0"/>
              <a:t>the prime exemplar of the </a:t>
            </a:r>
            <a:r>
              <a:rPr lang="en-US" b="1" dirty="0"/>
              <a:t>"Universal Genius" </a:t>
            </a:r>
            <a:r>
              <a:rPr lang="en-US" dirty="0"/>
              <a:t>or </a:t>
            </a:r>
            <a:r>
              <a:rPr lang="en-US" b="1" dirty="0"/>
              <a:t>"Renaissance Man", </a:t>
            </a:r>
            <a:r>
              <a:rPr lang="en-US" dirty="0"/>
              <a:t>an individual of "unquenchable curiosity" and </a:t>
            </a:r>
            <a:r>
              <a:rPr lang="en-US" b="1" dirty="0"/>
              <a:t>"feverishly inventive imagination</a:t>
            </a:r>
            <a:r>
              <a:rPr lang="en-US" b="1" dirty="0" smtClean="0"/>
              <a:t>".</a:t>
            </a:r>
            <a:endParaRPr lang="en-US" b="1" dirty="0"/>
          </a:p>
        </p:txBody>
      </p:sp>
      <p:sp>
        <p:nvSpPr>
          <p:cNvPr id="2" name="Title 1"/>
          <p:cNvSpPr>
            <a:spLocks noGrp="1"/>
          </p:cNvSpPr>
          <p:nvPr>
            <p:ph type="title"/>
          </p:nvPr>
        </p:nvSpPr>
        <p:spPr/>
        <p:txBody>
          <a:bodyPr/>
          <a:lstStyle/>
          <a:p>
            <a:r>
              <a:rPr lang="en-US" b="1" dirty="0"/>
              <a:t>Leonardo da Vinci</a:t>
            </a:r>
            <a:r>
              <a:rPr lang="en-US" dirty="0"/>
              <a:t> </a:t>
            </a:r>
          </a:p>
        </p:txBody>
      </p:sp>
      <p:pic>
        <p:nvPicPr>
          <p:cNvPr id="10" name="Picture 9">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75471" y="533400"/>
            <a:ext cx="952500" cy="952500"/>
          </a:xfrm>
          <a:prstGeom prst="rect">
            <a:avLst/>
          </a:prstGeom>
        </p:spPr>
      </p:pic>
      <p:pic>
        <p:nvPicPr>
          <p:cNvPr id="11" name="Picture 10">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913812" y="533400"/>
            <a:ext cx="952500" cy="952500"/>
          </a:xfrm>
          <a:prstGeom prst="rect">
            <a:avLst/>
          </a:prstGeom>
        </p:spPr>
      </p:pic>
    </p:spTree>
    <p:extLst>
      <p:ext uri="{BB962C8B-B14F-4D97-AF65-F5344CB8AC3E}">
        <p14:creationId xmlns:p14="http://schemas.microsoft.com/office/powerpoint/2010/main" val="351651670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195986" y="1803400"/>
            <a:ext cx="4773956" cy="2387600"/>
          </a:xfrm>
          <a:ln w="38100">
            <a:solidFill>
              <a:schemeClr val="accent1"/>
            </a:solidFill>
          </a:ln>
        </p:spPr>
        <p:txBody>
          <a:bodyPr>
            <a:normAutofit lnSpcReduction="10000"/>
          </a:bodyPr>
          <a:lstStyle/>
          <a:p>
            <a:pPr marL="0" indent="0" algn="ctr">
              <a:buNone/>
            </a:pPr>
            <a:r>
              <a:rPr lang="en-US" dirty="0"/>
              <a:t>Marco </a:t>
            </a:r>
            <a:r>
              <a:rPr lang="en-US" dirty="0" err="1"/>
              <a:t>Rosci</a:t>
            </a:r>
            <a:r>
              <a:rPr lang="en-US" dirty="0"/>
              <a:t> notes that while there is much speculation regarding his life and personality, his view of the world was </a:t>
            </a:r>
            <a:r>
              <a:rPr lang="en-US" b="1" dirty="0"/>
              <a:t>logical</a:t>
            </a:r>
            <a:r>
              <a:rPr lang="en-US" dirty="0"/>
              <a:t> rather than </a:t>
            </a:r>
            <a:r>
              <a:rPr lang="en-US" b="1" dirty="0"/>
              <a:t>mysterious</a:t>
            </a:r>
            <a:r>
              <a:rPr lang="en-US" dirty="0"/>
              <a:t>, and that the </a:t>
            </a:r>
            <a:r>
              <a:rPr lang="en-US" b="1" dirty="0"/>
              <a:t>empirical</a:t>
            </a:r>
            <a:r>
              <a:rPr lang="en-US" dirty="0"/>
              <a:t> </a:t>
            </a:r>
            <a:r>
              <a:rPr lang="en-US" b="1" dirty="0"/>
              <a:t>methods</a:t>
            </a:r>
            <a:r>
              <a:rPr lang="en-US" dirty="0"/>
              <a:t> he employed were unorthodox for his time.</a:t>
            </a:r>
            <a:r>
              <a:rPr lang="en-US" baseline="30000" dirty="0">
                <a:hlinkClick r:id="rId2"/>
              </a:rPr>
              <a:t>[</a:t>
            </a:r>
            <a:endParaRPr lang="en-US" dirty="0"/>
          </a:p>
        </p:txBody>
      </p:sp>
      <p:sp>
        <p:nvSpPr>
          <p:cNvPr id="6" name="Text Placeholder 5"/>
          <p:cNvSpPr>
            <a:spLocks noGrp="1"/>
          </p:cNvSpPr>
          <p:nvPr>
            <p:ph sz="half" idx="1"/>
          </p:nvPr>
        </p:nvSpPr>
        <p:spPr>
          <a:xfrm>
            <a:off x="1218883" y="1803400"/>
            <a:ext cx="4773956" cy="2387600"/>
          </a:xfrm>
          <a:ln w="38100">
            <a:solidFill>
              <a:schemeClr val="accent1"/>
            </a:solidFill>
          </a:ln>
        </p:spPr>
        <p:txBody>
          <a:bodyPr>
            <a:normAutofit lnSpcReduction="10000"/>
          </a:bodyPr>
          <a:lstStyle/>
          <a:p>
            <a:pPr marL="0" indent="0" algn="ctr">
              <a:buNone/>
            </a:pPr>
            <a:r>
              <a:rPr lang="en-US" dirty="0"/>
              <a:t>According to art historian Helen Gardner, the scope and depth of his interests were without precedent in recorded history, and </a:t>
            </a:r>
            <a:r>
              <a:rPr lang="en-US" b="1" dirty="0"/>
              <a:t>"his mind and personality seem to us superhuman, while the man himself mysterious and remote</a:t>
            </a:r>
            <a:r>
              <a:rPr lang="en-US" b="1" dirty="0" smtClean="0"/>
              <a:t>".</a:t>
            </a:r>
            <a:endParaRPr lang="en-US" b="1" dirty="0"/>
          </a:p>
        </p:txBody>
      </p:sp>
      <p:sp>
        <p:nvSpPr>
          <p:cNvPr id="4" name="Title 3"/>
          <p:cNvSpPr>
            <a:spLocks noGrp="1"/>
          </p:cNvSpPr>
          <p:nvPr>
            <p:ph type="title"/>
          </p:nvPr>
        </p:nvSpPr>
        <p:spPr>
          <a:xfrm>
            <a:off x="1218883" y="615950"/>
            <a:ext cx="9751060" cy="787400"/>
          </a:xfrm>
        </p:spPr>
        <p:txBody>
          <a:bodyPr/>
          <a:lstStyle/>
          <a:p>
            <a:r>
              <a:rPr lang="en-US" sz="4000" b="1" dirty="0" smtClean="0"/>
              <a:t>Leonardo</a:t>
            </a:r>
            <a:r>
              <a:rPr lang="en-US" b="1" dirty="0" smtClean="0"/>
              <a:t> da Vinci</a:t>
            </a:r>
            <a:endParaRPr lang="en-US" b="1" dirty="0"/>
          </a:p>
        </p:txBody>
      </p:sp>
      <p:sp>
        <p:nvSpPr>
          <p:cNvPr id="3" name="Rectangle 2"/>
          <p:cNvSpPr/>
          <p:nvPr/>
        </p:nvSpPr>
        <p:spPr>
          <a:xfrm>
            <a:off x="1218883" y="4419600"/>
            <a:ext cx="9751059" cy="1631216"/>
          </a:xfrm>
          <a:prstGeom prst="rect">
            <a:avLst/>
          </a:prstGeom>
          <a:ln w="38100">
            <a:solidFill>
              <a:schemeClr val="accent1"/>
            </a:solidFill>
          </a:ln>
        </p:spPr>
        <p:txBody>
          <a:bodyPr wrap="square">
            <a:spAutoFit/>
          </a:bodyPr>
          <a:lstStyle/>
          <a:p>
            <a:pPr algn="ctr"/>
            <a:r>
              <a:rPr lang="en-US" sz="2000" dirty="0"/>
              <a:t>Born out of wedlock to a notary, </a:t>
            </a:r>
            <a:r>
              <a:rPr lang="en-US" sz="2000" b="1" dirty="0" err="1"/>
              <a:t>Piero</a:t>
            </a:r>
            <a:r>
              <a:rPr lang="en-US" sz="2000" b="1" dirty="0"/>
              <a:t> da Vinci</a:t>
            </a:r>
            <a:r>
              <a:rPr lang="en-US" sz="2000" dirty="0"/>
              <a:t>, and a peasant woman, </a:t>
            </a:r>
            <a:r>
              <a:rPr lang="en-US" sz="2000" b="1" dirty="0"/>
              <a:t>Caterina</a:t>
            </a:r>
            <a:r>
              <a:rPr lang="en-US" sz="2000" dirty="0"/>
              <a:t>, in </a:t>
            </a:r>
            <a:r>
              <a:rPr lang="en-US" sz="2000" b="1" dirty="0"/>
              <a:t>Vinci</a:t>
            </a:r>
            <a:r>
              <a:rPr lang="en-US" sz="2000" dirty="0"/>
              <a:t> in the region of </a:t>
            </a:r>
            <a:r>
              <a:rPr lang="en-US" sz="2000" b="1" dirty="0"/>
              <a:t>Florence</a:t>
            </a:r>
            <a:r>
              <a:rPr lang="en-US" sz="2000" dirty="0"/>
              <a:t>, Leonardo was educated in the studio of the renowned Florentine painter </a:t>
            </a:r>
            <a:r>
              <a:rPr lang="en-US" sz="2000" b="1" dirty="0"/>
              <a:t>Andrea del Verrocchio</a:t>
            </a:r>
            <a:r>
              <a:rPr lang="en-US" sz="2000" dirty="0"/>
              <a:t>. Much of his earlier working life was spent in the service of Ludovico </a:t>
            </a:r>
            <a:r>
              <a:rPr lang="en-US" sz="2000" dirty="0" err="1"/>
              <a:t>il</a:t>
            </a:r>
            <a:r>
              <a:rPr lang="en-US" sz="2000" dirty="0"/>
              <a:t> Moro in Milan. He later worked in Rome, Bologna and Venice, and he spent his last years in France at the home awarded to him by Francis I of France.</a:t>
            </a:r>
          </a:p>
        </p:txBody>
      </p:sp>
      <p:pic>
        <p:nvPicPr>
          <p:cNvPr id="10" name="Picture 9">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28212" y="533400"/>
            <a:ext cx="952500" cy="952500"/>
          </a:xfrm>
          <a:prstGeom prst="rect">
            <a:avLst/>
          </a:prstGeom>
        </p:spPr>
      </p:pic>
      <p:pic>
        <p:nvPicPr>
          <p:cNvPr id="11" name="Picture 10">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166553" y="533400"/>
            <a:ext cx="952500" cy="952500"/>
          </a:xfrm>
          <a:prstGeom prst="rect">
            <a:avLst/>
          </a:prstGeom>
        </p:spPr>
      </p:pic>
    </p:spTree>
    <p:extLst>
      <p:ext uri="{BB962C8B-B14F-4D97-AF65-F5344CB8AC3E}">
        <p14:creationId xmlns:p14="http://schemas.microsoft.com/office/powerpoint/2010/main" val="6933089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484" b="6484"/>
          <a:stretch>
            <a:fillRect/>
          </a:stretch>
        </p:blipFill>
        <p:spPr/>
      </p:pic>
      <p:sp>
        <p:nvSpPr>
          <p:cNvPr id="6" name="Text Placeholder 5"/>
          <p:cNvSpPr>
            <a:spLocks noGrp="1"/>
          </p:cNvSpPr>
          <p:nvPr>
            <p:ph type="body" sz="quarter" idx="13"/>
          </p:nvPr>
        </p:nvSpPr>
        <p:spPr/>
        <p:txBody>
          <a:bodyPr>
            <a:normAutofit/>
          </a:bodyPr>
          <a:lstStyle/>
          <a:p>
            <a:pPr marL="0" indent="0" algn="ctr">
              <a:buNone/>
            </a:pPr>
            <a:r>
              <a:rPr lang="en-US" dirty="0"/>
              <a:t>Leonardo was, and is, renowned primarily as a painter. Among his works, the </a:t>
            </a:r>
            <a:r>
              <a:rPr lang="en-US" b="1" i="1" dirty="0"/>
              <a:t>Mona Lisa</a:t>
            </a:r>
            <a:r>
              <a:rPr lang="en-US" b="1" dirty="0"/>
              <a:t> </a:t>
            </a:r>
            <a:r>
              <a:rPr lang="en-US" dirty="0"/>
              <a:t>is the most famous and most parodied portrait</a:t>
            </a:r>
            <a:r>
              <a:rPr lang="en-US" baseline="30000" dirty="0">
                <a:hlinkClick r:id="rId3"/>
              </a:rPr>
              <a:t>[6]</a:t>
            </a:r>
            <a:r>
              <a:rPr lang="en-US" dirty="0"/>
              <a:t> and </a:t>
            </a:r>
            <a:r>
              <a:rPr lang="en-US" b="1" i="1" dirty="0"/>
              <a:t>The Last Supper</a:t>
            </a:r>
            <a:r>
              <a:rPr lang="en-US" b="1" dirty="0"/>
              <a:t> </a:t>
            </a:r>
            <a:r>
              <a:rPr lang="en-US" dirty="0"/>
              <a:t>the most reproduced religious painting of all time</a:t>
            </a:r>
            <a:r>
              <a:rPr lang="en-US" dirty="0" smtClean="0"/>
              <a:t>. Perhaps </a:t>
            </a:r>
            <a:r>
              <a:rPr lang="en-US" dirty="0"/>
              <a:t>fifteen of his paintings have </a:t>
            </a:r>
            <a:r>
              <a:rPr lang="en-US" dirty="0" smtClean="0"/>
              <a:t>survived.</a:t>
            </a:r>
            <a:r>
              <a:rPr lang="en-US" baseline="30000" dirty="0"/>
              <a:t> </a:t>
            </a:r>
            <a:r>
              <a:rPr lang="en-US" dirty="0" smtClean="0"/>
              <a:t>Nevertheless</a:t>
            </a:r>
            <a:r>
              <a:rPr lang="en-US" dirty="0"/>
              <a:t>, these few works, together with his notebooks, which contain drawings, scientific diagrams, and his thoughts on the nature of painting, compose a contribution to later generations of artists rivalled only by that of his contemporary, </a:t>
            </a:r>
            <a:r>
              <a:rPr lang="en-US" b="1" dirty="0"/>
              <a:t>Michelangelo</a:t>
            </a:r>
            <a:r>
              <a:rPr lang="en-US" dirty="0"/>
              <a:t>.</a:t>
            </a:r>
          </a:p>
        </p:txBody>
      </p:sp>
      <p:sp>
        <p:nvSpPr>
          <p:cNvPr id="4" name="Title 3"/>
          <p:cNvSpPr>
            <a:spLocks noGrp="1"/>
          </p:cNvSpPr>
          <p:nvPr>
            <p:ph type="title"/>
          </p:nvPr>
        </p:nvSpPr>
        <p:spPr/>
        <p:txBody>
          <a:bodyPr/>
          <a:lstStyle/>
          <a:p>
            <a:r>
              <a:rPr lang="en-US" b="1" dirty="0" smtClean="0"/>
              <a:t>Leonardo da Vinci</a:t>
            </a:r>
            <a:endParaRPr lang="en-US" b="1" dirty="0"/>
          </a:p>
        </p:txBody>
      </p:sp>
      <p:pic>
        <p:nvPicPr>
          <p:cNvPr id="10" name="Picture 9">
            <a:hlinkClick r:id="" action="ppaction://hlinkshowjump?jump=nextslide"/>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2012" y="533400"/>
            <a:ext cx="952500" cy="952500"/>
          </a:xfrm>
          <a:prstGeom prst="rect">
            <a:avLst/>
          </a:prstGeom>
        </p:spPr>
      </p:pic>
      <p:pic>
        <p:nvPicPr>
          <p:cNvPr id="11" name="Picture 10">
            <a:hlinkClick r:id="" action="ppaction://hlinkshowjump?jump=previousslide"/>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090353" y="533400"/>
            <a:ext cx="952500" cy="952500"/>
          </a:xfrm>
          <a:prstGeom prst="rect">
            <a:avLst/>
          </a:prstGeom>
        </p:spPr>
      </p:pic>
    </p:spTree>
    <p:extLst>
      <p:ext uri="{BB962C8B-B14F-4D97-AF65-F5344CB8AC3E}">
        <p14:creationId xmlns:p14="http://schemas.microsoft.com/office/powerpoint/2010/main" val="414200959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t>Leonardo is revered for his </a:t>
            </a:r>
            <a:r>
              <a:rPr lang="en-US" b="1" dirty="0"/>
              <a:t>technological ingenuity</a:t>
            </a:r>
            <a:r>
              <a:rPr lang="en-US" dirty="0"/>
              <a:t>. He </a:t>
            </a:r>
            <a:r>
              <a:rPr lang="en-US" dirty="0" err="1"/>
              <a:t>conceptualised</a:t>
            </a:r>
            <a:r>
              <a:rPr lang="en-US" dirty="0"/>
              <a:t> flying machines, a type of </a:t>
            </a:r>
            <a:r>
              <a:rPr lang="en-US" b="1" dirty="0" err="1"/>
              <a:t>armoured</a:t>
            </a:r>
            <a:r>
              <a:rPr lang="en-US" b="1" dirty="0"/>
              <a:t> fighting vehicle</a:t>
            </a:r>
            <a:r>
              <a:rPr lang="en-US" dirty="0"/>
              <a:t>, </a:t>
            </a:r>
            <a:r>
              <a:rPr lang="en-US" b="1" dirty="0"/>
              <a:t>concentrated solar </a:t>
            </a:r>
            <a:r>
              <a:rPr lang="en-US" dirty="0"/>
              <a:t>power, an </a:t>
            </a:r>
            <a:r>
              <a:rPr lang="en-US" b="1" dirty="0"/>
              <a:t>adding </a:t>
            </a:r>
            <a:r>
              <a:rPr lang="en-US" b="1" dirty="0" smtClean="0"/>
              <a:t>machine</a:t>
            </a:r>
            <a:r>
              <a:rPr lang="en-US" dirty="0" smtClean="0"/>
              <a:t>, </a:t>
            </a:r>
            <a:r>
              <a:rPr lang="en-US" dirty="0"/>
              <a:t>and the </a:t>
            </a:r>
            <a:r>
              <a:rPr lang="en-US" b="1" dirty="0"/>
              <a:t>double hull</a:t>
            </a:r>
            <a:r>
              <a:rPr lang="en-US" dirty="0"/>
              <a:t>. Relatively few of his designs were </a:t>
            </a:r>
            <a:r>
              <a:rPr lang="en-US" dirty="0" smtClean="0"/>
              <a:t>constructed. Some </a:t>
            </a:r>
            <a:r>
              <a:rPr lang="en-US" dirty="0"/>
              <a:t>of his smaller inventions, however, such as an </a:t>
            </a:r>
            <a:r>
              <a:rPr lang="en-US" b="1" dirty="0"/>
              <a:t>automated bobbin</a:t>
            </a:r>
            <a:r>
              <a:rPr lang="en-US" dirty="0"/>
              <a:t> </a:t>
            </a:r>
            <a:r>
              <a:rPr lang="en-US" b="1" dirty="0"/>
              <a:t>winder</a:t>
            </a:r>
            <a:r>
              <a:rPr lang="en-US" dirty="0"/>
              <a:t> and a </a:t>
            </a:r>
            <a:r>
              <a:rPr lang="en-US" b="1" dirty="0"/>
              <a:t>machine for testing the tensile strength of wire</a:t>
            </a:r>
            <a:r>
              <a:rPr lang="en-US" dirty="0"/>
              <a:t>, entered the world of manufacturing unheralded. A number of Leonardo's most practical inventions are nowadays displayed as working models at the Museum of Vinci. He made substantial discoveries in anatomy, civil engineering, geology, optics, and hydrodynamics, but he did not publish his findings and they had no direct influence on later science</a:t>
            </a:r>
            <a:r>
              <a:rPr lang="en-US" dirty="0" smtClean="0"/>
              <a:t>.</a:t>
            </a:r>
            <a:endParaRPr lang="en-US" dirty="0"/>
          </a:p>
          <a:p>
            <a:pPr>
              <a:buFont typeface="Wingdings" panose="05000000000000000000" pitchFamily="2" charset="2"/>
              <a:buChar char="Ø"/>
            </a:pPr>
            <a:r>
              <a:rPr lang="en-US" dirty="0"/>
              <a:t>Today, Leonardo is widely considered one of the most diversely talented individuals ever to have lived</a:t>
            </a:r>
            <a:r>
              <a:rPr lang="en-US" dirty="0" smtClean="0"/>
              <a:t>.</a:t>
            </a:r>
            <a:endParaRPr lang="en-US" dirty="0"/>
          </a:p>
        </p:txBody>
      </p:sp>
      <p:sp>
        <p:nvSpPr>
          <p:cNvPr id="2" name="Title 1"/>
          <p:cNvSpPr>
            <a:spLocks noGrp="1"/>
          </p:cNvSpPr>
          <p:nvPr>
            <p:ph type="title"/>
          </p:nvPr>
        </p:nvSpPr>
        <p:spPr/>
        <p:txBody>
          <a:bodyPr/>
          <a:lstStyle/>
          <a:p>
            <a:r>
              <a:rPr lang="en-US" b="1" dirty="0" smtClean="0"/>
              <a:t>Leonardo da Vinci</a:t>
            </a:r>
            <a:endParaRPr lang="en-US" b="1" dirty="0"/>
          </a:p>
        </p:txBody>
      </p:sp>
      <p:pic>
        <p:nvPicPr>
          <p:cNvPr id="5" name="Picture 4">
            <a:hlinkClick r:id="" action="ppaction://hlinkshowjump?jump=nextslide"/>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75471" y="533400"/>
            <a:ext cx="952500" cy="952500"/>
          </a:xfrm>
          <a:prstGeom prst="rect">
            <a:avLst/>
          </a:prstGeom>
        </p:spPr>
      </p:pic>
      <p:pic>
        <p:nvPicPr>
          <p:cNvPr id="6" name="Picture 5">
            <a:hlinkClick r:id="" action="ppaction://hlinkshowjump?jump=previousslide"/>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913812" y="533400"/>
            <a:ext cx="952500" cy="952500"/>
          </a:xfrm>
          <a:prstGeom prst="rect">
            <a:avLst/>
          </a:prstGeom>
        </p:spPr>
      </p:pic>
    </p:spTree>
    <p:extLst>
      <p:ext uri="{BB962C8B-B14F-4D97-AF65-F5344CB8AC3E}">
        <p14:creationId xmlns:p14="http://schemas.microsoft.com/office/powerpoint/2010/main" val="14222160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52" b="152"/>
          <a:stretch>
            <a:fillRect/>
          </a:stretch>
        </p:blipFill>
        <p:spPr/>
      </p:pic>
      <p:sp>
        <p:nvSpPr>
          <p:cNvPr id="6" name="Text Placeholder 5"/>
          <p:cNvSpPr>
            <a:spLocks noGrp="1"/>
          </p:cNvSpPr>
          <p:nvPr>
            <p:ph type="body" sz="half" idx="2"/>
          </p:nvPr>
        </p:nvSpPr>
        <p:spPr>
          <a:xfrm>
            <a:off x="7999412" y="1803401"/>
            <a:ext cx="3657599" cy="4165600"/>
          </a:xfrm>
        </p:spPr>
        <p:txBody>
          <a:bodyPr>
            <a:normAutofit fontScale="92500" lnSpcReduction="20000"/>
          </a:bodyPr>
          <a:lstStyle/>
          <a:p>
            <a:pPr algn="ctr"/>
            <a:r>
              <a:rPr lang="en-US" dirty="0"/>
              <a:t>Leonardo was born on 15 April 1452 (Old Style) </a:t>
            </a:r>
            <a:r>
              <a:rPr lang="en-US" b="1" dirty="0"/>
              <a:t>"at the third hour of the </a:t>
            </a:r>
            <a:r>
              <a:rPr lang="en-US" b="1" dirty="0" smtClean="0"/>
              <a:t>night“</a:t>
            </a:r>
            <a:r>
              <a:rPr lang="en-US" b="1" baseline="30000" dirty="0" smtClean="0"/>
              <a:t> </a:t>
            </a:r>
            <a:r>
              <a:rPr lang="en-US" dirty="0" smtClean="0"/>
              <a:t>in </a:t>
            </a:r>
            <a:r>
              <a:rPr lang="en-US" dirty="0"/>
              <a:t>the Tuscan hill town of Vinci, in the lower valley of the Arno river in the territory of the Medici-ruled Republic of Florence</a:t>
            </a:r>
            <a:r>
              <a:rPr lang="en-US" dirty="0" smtClean="0"/>
              <a:t>. </a:t>
            </a:r>
            <a:r>
              <a:rPr lang="en-US" dirty="0"/>
              <a:t>He was the out-of-wedlock son of the wealthy Messer </a:t>
            </a:r>
            <a:r>
              <a:rPr lang="en-US" dirty="0" err="1"/>
              <a:t>Piero</a:t>
            </a:r>
            <a:r>
              <a:rPr lang="en-US" dirty="0"/>
              <a:t> </a:t>
            </a:r>
            <a:r>
              <a:rPr lang="en-US" dirty="0" err="1"/>
              <a:t>Fruosino</a:t>
            </a:r>
            <a:r>
              <a:rPr lang="en-US" dirty="0"/>
              <a:t> di Antonio da Vinci, a Florentine legal notary, and Caterina, a </a:t>
            </a:r>
            <a:r>
              <a:rPr lang="en-US" dirty="0" smtClean="0"/>
              <a:t>peasant. Leonardo </a:t>
            </a:r>
            <a:r>
              <a:rPr lang="en-US" dirty="0"/>
              <a:t>had no surname in the modern sense – "da Vinci" simply meaning "of Vinci"; his full birth name was "</a:t>
            </a:r>
            <a:r>
              <a:rPr lang="en-US" dirty="0" err="1"/>
              <a:t>Lionardo</a:t>
            </a:r>
            <a:r>
              <a:rPr lang="en-US" dirty="0"/>
              <a:t> di </a:t>
            </a:r>
            <a:r>
              <a:rPr lang="en-US" dirty="0" err="1"/>
              <a:t>ser</a:t>
            </a:r>
            <a:r>
              <a:rPr lang="en-US" dirty="0"/>
              <a:t> </a:t>
            </a:r>
            <a:r>
              <a:rPr lang="en-US" dirty="0" err="1"/>
              <a:t>Piero</a:t>
            </a:r>
            <a:r>
              <a:rPr lang="en-US" dirty="0"/>
              <a:t> da Vinci", meaning "Leonardo, (son) of (</a:t>
            </a:r>
            <a:r>
              <a:rPr lang="en-US" dirty="0" err="1"/>
              <a:t>Mes</a:t>
            </a:r>
            <a:r>
              <a:rPr lang="en-US" dirty="0"/>
              <a:t>)</a:t>
            </a:r>
            <a:r>
              <a:rPr lang="en-US" dirty="0" err="1"/>
              <a:t>ser</a:t>
            </a:r>
            <a:r>
              <a:rPr lang="en-US" dirty="0"/>
              <a:t> </a:t>
            </a:r>
            <a:r>
              <a:rPr lang="en-US" dirty="0" err="1"/>
              <a:t>Piero</a:t>
            </a:r>
            <a:r>
              <a:rPr lang="en-US" dirty="0"/>
              <a:t> from Vinci</a:t>
            </a:r>
            <a:r>
              <a:rPr lang="en-US" dirty="0" smtClean="0"/>
              <a:t>". </a:t>
            </a:r>
            <a:r>
              <a:rPr lang="en-US" dirty="0"/>
              <a:t>The inclusion of the title "</a:t>
            </a:r>
            <a:r>
              <a:rPr lang="en-US" dirty="0" err="1"/>
              <a:t>ser</a:t>
            </a:r>
            <a:r>
              <a:rPr lang="en-US" dirty="0"/>
              <a:t>" indicated that Leonardo's father was a gentleman.</a:t>
            </a:r>
          </a:p>
        </p:txBody>
      </p:sp>
      <p:sp>
        <p:nvSpPr>
          <p:cNvPr id="4" name="Title 3"/>
          <p:cNvSpPr>
            <a:spLocks noGrp="1"/>
          </p:cNvSpPr>
          <p:nvPr>
            <p:ph type="title"/>
          </p:nvPr>
        </p:nvSpPr>
        <p:spPr/>
        <p:txBody>
          <a:bodyPr/>
          <a:lstStyle/>
          <a:p>
            <a:r>
              <a:rPr lang="en-US" b="1" dirty="0" smtClean="0"/>
              <a:t>Childhood, 1452–1466</a:t>
            </a:r>
            <a:endParaRPr lang="en-US" dirty="0"/>
          </a:p>
        </p:txBody>
      </p:sp>
      <p:pic>
        <p:nvPicPr>
          <p:cNvPr id="7" name="Picture 6">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94471" y="647700"/>
            <a:ext cx="952500" cy="952500"/>
          </a:xfrm>
          <a:prstGeom prst="rect">
            <a:avLst/>
          </a:prstGeom>
        </p:spPr>
      </p:pic>
      <p:pic>
        <p:nvPicPr>
          <p:cNvPr id="8" name="Picture 7">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532812" y="647700"/>
            <a:ext cx="952500" cy="952500"/>
          </a:xfrm>
          <a:prstGeom prst="rect">
            <a:avLst/>
          </a:prstGeom>
        </p:spPr>
      </p:pic>
    </p:spTree>
    <p:extLst>
      <p:ext uri="{BB962C8B-B14F-4D97-AF65-F5344CB8AC3E}">
        <p14:creationId xmlns:p14="http://schemas.microsoft.com/office/powerpoint/2010/main" val="266711514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012" y="1905000"/>
            <a:ext cx="10896600" cy="3785652"/>
          </a:xfrm>
          <a:prstGeom prst="rect">
            <a:avLst/>
          </a:prstGeom>
        </p:spPr>
        <p:txBody>
          <a:bodyPr wrap="square">
            <a:spAutoFit/>
          </a:bodyPr>
          <a:lstStyle/>
          <a:p>
            <a:pPr algn="ctr"/>
            <a:r>
              <a:rPr lang="en-US" sz="2400" dirty="0"/>
              <a:t>Little is known about Leonardo's early life. He spent his first five years in the hamlet of </a:t>
            </a:r>
            <a:r>
              <a:rPr lang="en-US" sz="2400" dirty="0" err="1"/>
              <a:t>Anchiano</a:t>
            </a:r>
            <a:r>
              <a:rPr lang="en-US" sz="2400" dirty="0"/>
              <a:t> in the home of his mother, and from 1457 lived in the household of his father, grandparents and uncle in the small town of Vinci. His father had married a sixteen-year-old girl named </a:t>
            </a:r>
            <a:r>
              <a:rPr lang="en-US" sz="2400" dirty="0" err="1"/>
              <a:t>Albiera</a:t>
            </a:r>
            <a:r>
              <a:rPr lang="en-US" sz="2400" dirty="0"/>
              <a:t> </a:t>
            </a:r>
            <a:r>
              <a:rPr lang="en-US" sz="2400" dirty="0" err="1"/>
              <a:t>Amadori</a:t>
            </a:r>
            <a:r>
              <a:rPr lang="en-US" sz="2400" dirty="0"/>
              <a:t>, who loved Leonardo but died </a:t>
            </a:r>
            <a:r>
              <a:rPr lang="en-US" sz="2400" dirty="0" smtClean="0"/>
              <a:t>young </a:t>
            </a:r>
            <a:r>
              <a:rPr lang="en-US" sz="2400" dirty="0"/>
              <a:t>in 1465 without children. When Leonardo was sixteen (1468), his father married again to twenty-year-old Francesca </a:t>
            </a:r>
            <a:r>
              <a:rPr lang="en-US" sz="2400" dirty="0" err="1"/>
              <a:t>Lanfredini</a:t>
            </a:r>
            <a:r>
              <a:rPr lang="en-US" sz="2400" dirty="0"/>
              <a:t>, who also died without children. </a:t>
            </a:r>
            <a:r>
              <a:rPr lang="en-US" sz="2400" dirty="0" err="1"/>
              <a:t>Piero's</a:t>
            </a:r>
            <a:r>
              <a:rPr lang="en-US" sz="2400" dirty="0"/>
              <a:t> legitimate heirs were born from his third wife Margherita di </a:t>
            </a:r>
            <a:r>
              <a:rPr lang="en-US" sz="2400" dirty="0" err="1"/>
              <a:t>Guglielmo</a:t>
            </a:r>
            <a:r>
              <a:rPr lang="en-US" sz="2400" dirty="0"/>
              <a:t> (who gave birth to six </a:t>
            </a:r>
            <a:r>
              <a:rPr lang="en-US" sz="2400" dirty="0" smtClean="0"/>
              <a:t>children:</a:t>
            </a:r>
            <a:r>
              <a:rPr lang="en-US" sz="2400" baseline="30000" dirty="0"/>
              <a:t> </a:t>
            </a:r>
            <a:r>
              <a:rPr lang="en-US" sz="2400" dirty="0" smtClean="0"/>
              <a:t>Antonio</a:t>
            </a:r>
            <a:r>
              <a:rPr lang="en-US" sz="2400" dirty="0"/>
              <a:t>, </a:t>
            </a:r>
            <a:r>
              <a:rPr lang="en-US" sz="2400" dirty="0" err="1"/>
              <a:t>Giulian</a:t>
            </a:r>
            <a:r>
              <a:rPr lang="en-US" sz="2400" dirty="0"/>
              <a:t>, </a:t>
            </a:r>
            <a:r>
              <a:rPr lang="en-US" sz="2400" dirty="0" err="1"/>
              <a:t>Maddalena</a:t>
            </a:r>
            <a:r>
              <a:rPr lang="en-US" sz="2400" dirty="0"/>
              <a:t>, Lorenzo, </a:t>
            </a:r>
            <a:r>
              <a:rPr lang="en-US" sz="2400" dirty="0" err="1"/>
              <a:t>Violante</a:t>
            </a:r>
            <a:r>
              <a:rPr lang="en-US" sz="2400" dirty="0"/>
              <a:t> and Domenico) and his fourth and final wife, </a:t>
            </a:r>
            <a:r>
              <a:rPr lang="en-US" sz="2400" dirty="0" err="1"/>
              <a:t>Lucrezia</a:t>
            </a:r>
            <a:r>
              <a:rPr lang="en-US" sz="2400" dirty="0"/>
              <a:t> </a:t>
            </a:r>
            <a:r>
              <a:rPr lang="en-US" sz="2400" dirty="0" err="1"/>
              <a:t>Cortigiani</a:t>
            </a:r>
            <a:r>
              <a:rPr lang="en-US" sz="2400" dirty="0"/>
              <a:t> (who bore him another six </a:t>
            </a:r>
            <a:r>
              <a:rPr lang="en-US" sz="2400" dirty="0" smtClean="0"/>
              <a:t>children:</a:t>
            </a:r>
            <a:r>
              <a:rPr lang="en-US" sz="2400" baseline="30000" dirty="0"/>
              <a:t> </a:t>
            </a:r>
            <a:r>
              <a:rPr lang="en-US" sz="2400" dirty="0" smtClean="0"/>
              <a:t>Margherita</a:t>
            </a:r>
            <a:r>
              <a:rPr lang="en-US" sz="2400" dirty="0"/>
              <a:t>, Benedetto, </a:t>
            </a:r>
            <a:r>
              <a:rPr lang="en-US" sz="2400" dirty="0" err="1"/>
              <a:t>Pandolfo</a:t>
            </a:r>
            <a:r>
              <a:rPr lang="en-US" sz="2400" dirty="0"/>
              <a:t>, </a:t>
            </a:r>
            <a:r>
              <a:rPr lang="en-US" sz="2400" dirty="0" err="1"/>
              <a:t>Guglielmo</a:t>
            </a:r>
            <a:r>
              <a:rPr lang="en-US" sz="2400" dirty="0"/>
              <a:t>, Bartolomeo and Giovanni</a:t>
            </a:r>
            <a:r>
              <a:rPr lang="en-US" sz="2400" dirty="0" smtClean="0"/>
              <a:t>).</a:t>
            </a:r>
            <a:endParaRPr lang="en-US" sz="2400" dirty="0"/>
          </a:p>
        </p:txBody>
      </p:sp>
      <p:sp>
        <p:nvSpPr>
          <p:cNvPr id="6" name="Title 3"/>
          <p:cNvSpPr txBox="1">
            <a:spLocks/>
          </p:cNvSpPr>
          <p:nvPr/>
        </p:nvSpPr>
        <p:spPr>
          <a:xfrm>
            <a:off x="1065212" y="609600"/>
            <a:ext cx="9751060" cy="1168400"/>
          </a:xfrm>
          <a:prstGeom prst="rect">
            <a:avLst/>
          </a:prstGeom>
        </p:spPr>
        <p:txBody>
          <a:bodyPr/>
          <a:lstStyle>
            <a:lvl1pPr algn="l" defTabSz="914400" rtl="0" eaLnBrk="1" latinLnBrk="0" hangingPunct="1">
              <a:spcBef>
                <a:spcPct val="0"/>
              </a:spcBef>
              <a:buNone/>
              <a:defRPr sz="3200" kern="1200">
                <a:solidFill>
                  <a:schemeClr val="tx2"/>
                </a:solidFill>
                <a:latin typeface="+mj-lt"/>
                <a:ea typeface="+mj-ea"/>
                <a:cs typeface="+mj-cs"/>
              </a:defRPr>
            </a:lvl1pPr>
          </a:lstStyle>
          <a:p>
            <a:r>
              <a:rPr lang="en-US" sz="4400" b="1" dirty="0" smtClean="0"/>
              <a:t>Childhood, 1452–1466</a:t>
            </a:r>
            <a:endParaRPr lang="en-US" sz="4400" dirty="0"/>
          </a:p>
        </p:txBody>
      </p:sp>
      <p:pic>
        <p:nvPicPr>
          <p:cNvPr id="7" name="Picture 6">
            <a:hlinkClick r:id="" action="ppaction://hlinkshowjump?jump=nextslide"/>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75471" y="533400"/>
            <a:ext cx="952500" cy="952500"/>
          </a:xfrm>
          <a:prstGeom prst="rect">
            <a:avLst/>
          </a:prstGeom>
        </p:spPr>
      </p:pic>
      <p:pic>
        <p:nvPicPr>
          <p:cNvPr id="8" name="Picture 7">
            <a:hlinkClick r:id="" action="ppaction://hlinkshowjump?jump=previousslide"/>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913812" y="533400"/>
            <a:ext cx="952500" cy="952500"/>
          </a:xfrm>
          <a:prstGeom prst="rect">
            <a:avLst/>
          </a:prstGeom>
        </p:spPr>
      </p:pic>
    </p:spTree>
    <p:extLst>
      <p:ext uri="{BB962C8B-B14F-4D97-AF65-F5344CB8AC3E}">
        <p14:creationId xmlns:p14="http://schemas.microsoft.com/office/powerpoint/2010/main" val="392149298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4929" r="24929"/>
          <a:stretch>
            <a:fillRect/>
          </a:stretch>
        </p:blipFill>
        <p:spPr/>
      </p:pic>
      <p:sp>
        <p:nvSpPr>
          <p:cNvPr id="6" name="Text Placeholder 5"/>
          <p:cNvSpPr>
            <a:spLocks noGrp="1"/>
          </p:cNvSpPr>
          <p:nvPr>
            <p:ph type="body" sz="quarter" idx="13"/>
          </p:nvPr>
        </p:nvSpPr>
        <p:spPr>
          <a:xfrm>
            <a:off x="684212" y="1803400"/>
            <a:ext cx="6705600" cy="4267200"/>
          </a:xfrm>
        </p:spPr>
        <p:txBody>
          <a:bodyPr>
            <a:noAutofit/>
          </a:bodyPr>
          <a:lstStyle/>
          <a:p>
            <a:r>
              <a:rPr lang="en-US" sz="1600" dirty="0"/>
              <a:t>Leonardo received an informal education in Latin, geometry and mathematics. In later life, Leonardo recorded only two childhood incidents. One, which he regarded as an omen, was when a kite dropped from the sky and hovered over his cradle, its tail feathers brushing his </a:t>
            </a:r>
            <a:r>
              <a:rPr lang="en-US" sz="1600" dirty="0" smtClean="0"/>
              <a:t>face.</a:t>
            </a:r>
            <a:r>
              <a:rPr lang="en-US" sz="1600" baseline="30000" dirty="0"/>
              <a:t> </a:t>
            </a:r>
            <a:r>
              <a:rPr lang="en-US" sz="1600" dirty="0" smtClean="0"/>
              <a:t>The </a:t>
            </a:r>
            <a:r>
              <a:rPr lang="en-US" sz="1600" dirty="0"/>
              <a:t>second occurred while he was exploring in the mountains: he discovered a cave and was both terrified that some great monster might lurk there and driven by curiosity to find out what was inside</a:t>
            </a:r>
            <a:r>
              <a:rPr lang="en-US" sz="1600" dirty="0" smtClean="0"/>
              <a:t>.</a:t>
            </a:r>
            <a:endParaRPr lang="en-US" sz="1600" dirty="0"/>
          </a:p>
          <a:p>
            <a:r>
              <a:rPr lang="en-US" sz="1600" dirty="0"/>
              <a:t>Leonardo's early life has been the subject of historical </a:t>
            </a:r>
            <a:r>
              <a:rPr lang="en-US" sz="1600" dirty="0" smtClean="0"/>
              <a:t>conjecture.</a:t>
            </a:r>
            <a:r>
              <a:rPr lang="en-US" sz="1600" baseline="30000" dirty="0"/>
              <a:t> </a:t>
            </a:r>
            <a:r>
              <a:rPr lang="en-US" sz="1600" dirty="0" smtClean="0"/>
              <a:t>Vasari</a:t>
            </a:r>
            <a:r>
              <a:rPr lang="en-US" sz="1600" dirty="0"/>
              <a:t>, the 16th-century biographer of Renaissance painters, tells a story of Leonardo as a very young man: A local peasant made himself a round shield and requested that </a:t>
            </a:r>
            <a:r>
              <a:rPr lang="en-US" sz="1600" dirty="0" err="1"/>
              <a:t>Ser</a:t>
            </a:r>
            <a:r>
              <a:rPr lang="en-US" sz="1600" dirty="0"/>
              <a:t> </a:t>
            </a:r>
            <a:r>
              <a:rPr lang="en-US" sz="1600" dirty="0" err="1"/>
              <a:t>Piero</a:t>
            </a:r>
            <a:r>
              <a:rPr lang="en-US" sz="1600" dirty="0"/>
              <a:t> have it painted for him. Leonardo responded with a painting of a monster spitting fire that was so terrifying that </a:t>
            </a:r>
            <a:r>
              <a:rPr lang="en-US" sz="1600" dirty="0" err="1"/>
              <a:t>Ser</a:t>
            </a:r>
            <a:r>
              <a:rPr lang="en-US" sz="1600" dirty="0"/>
              <a:t> </a:t>
            </a:r>
            <a:r>
              <a:rPr lang="en-US" sz="1600" dirty="0" err="1"/>
              <a:t>Piero</a:t>
            </a:r>
            <a:r>
              <a:rPr lang="en-US" sz="1600" dirty="0"/>
              <a:t> sold it to a Florentine art dealer, who sold it to the Duke of Milan. Meanwhile, having made a profit, </a:t>
            </a:r>
            <a:r>
              <a:rPr lang="en-US" sz="1600" dirty="0" err="1"/>
              <a:t>Ser</a:t>
            </a:r>
            <a:r>
              <a:rPr lang="en-US" sz="1600" dirty="0"/>
              <a:t> </a:t>
            </a:r>
            <a:r>
              <a:rPr lang="en-US" sz="1600" dirty="0" err="1"/>
              <a:t>Piero</a:t>
            </a:r>
            <a:r>
              <a:rPr lang="en-US" sz="1600" dirty="0"/>
              <a:t> bought a shield decorated with a heart pierced by an arrow, which he gave to the peasant.</a:t>
            </a:r>
          </a:p>
        </p:txBody>
      </p:sp>
      <p:sp>
        <p:nvSpPr>
          <p:cNvPr id="9" name="Title 3"/>
          <p:cNvSpPr txBox="1">
            <a:spLocks/>
          </p:cNvSpPr>
          <p:nvPr/>
        </p:nvSpPr>
        <p:spPr>
          <a:xfrm>
            <a:off x="1293812" y="381000"/>
            <a:ext cx="9751060" cy="1168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b="0" kern="1200">
                <a:solidFill>
                  <a:schemeClr val="tx2"/>
                </a:solidFill>
                <a:latin typeface="+mj-lt"/>
                <a:ea typeface="+mj-ea"/>
                <a:cs typeface="+mj-cs"/>
              </a:defRPr>
            </a:lvl1pPr>
          </a:lstStyle>
          <a:p>
            <a:r>
              <a:rPr lang="en-US" b="1" dirty="0" smtClean="0"/>
              <a:t>Childhood, 1452–1466</a:t>
            </a:r>
            <a:endParaRPr lang="en-US" dirty="0"/>
          </a:p>
        </p:txBody>
      </p:sp>
      <p:pic>
        <p:nvPicPr>
          <p:cNvPr id="11" name="Picture 10">
            <a:hlinkClick r:id="" action="ppaction://hlinkshowjump?jump=next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13471" y="596900"/>
            <a:ext cx="952500" cy="952500"/>
          </a:xfrm>
          <a:prstGeom prst="rect">
            <a:avLst/>
          </a:prstGeom>
        </p:spPr>
      </p:pic>
      <p:pic>
        <p:nvPicPr>
          <p:cNvPr id="12" name="Picture 11">
            <a:hlinkClick r:id="" action="ppaction://hlinkshowjump?jump=previousslide"/>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151812" y="596900"/>
            <a:ext cx="952500" cy="952500"/>
          </a:xfrm>
          <a:prstGeom prst="rect">
            <a:avLst/>
          </a:prstGeom>
        </p:spPr>
      </p:pic>
    </p:spTree>
    <p:extLst>
      <p:ext uri="{BB962C8B-B14F-4D97-AF65-F5344CB8AC3E}">
        <p14:creationId xmlns:p14="http://schemas.microsoft.com/office/powerpoint/2010/main" val="245053921"/>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ography repor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Biography report presentation" id="{DB613D04-7526-4698-9864-5A45026A3266}" vid="{640876E2-5A1A-4A4F-9FA9-9B19A690D43A}"/>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CBF2842-3FE1-4EA6-9E92-ED3FE550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Biography report presentation</Template>
  <TotalTime>0</TotalTime>
  <Words>4110</Words>
  <Application>Microsoft Office PowerPoint</Application>
  <PresentationFormat>Custom</PresentationFormat>
  <Paragraphs>70</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Constantia</vt:lpstr>
      <vt:lpstr>Wingdings</vt:lpstr>
      <vt:lpstr>Biography report presentation</vt:lpstr>
      <vt:lpstr>Leonardo di ser Piero da Vinci  (15 April 1452 - 2 May 1519) </vt:lpstr>
      <vt:lpstr>Leonardo da Vinci </vt:lpstr>
      <vt:lpstr>Leonardo da Vinci </vt:lpstr>
      <vt:lpstr>Leonardo da Vinci</vt:lpstr>
      <vt:lpstr>Leonardo da Vinci</vt:lpstr>
      <vt:lpstr>Leonardo da Vinci</vt:lpstr>
      <vt:lpstr>Childhood, 1452–1466</vt:lpstr>
      <vt:lpstr>PowerPoint Presentation</vt:lpstr>
      <vt:lpstr>PowerPoint Presentation</vt:lpstr>
      <vt:lpstr>Verrocchio's workshop, 1466–76</vt:lpstr>
      <vt:lpstr>Professional life, 1476–1513</vt:lpstr>
      <vt:lpstr>Professional life, 1476–1513</vt:lpstr>
      <vt:lpstr>PowerPoint Presentation</vt:lpstr>
      <vt:lpstr>Old age, 1513–1519</vt:lpstr>
      <vt:lpstr>Old age, 1513–1519</vt:lpstr>
      <vt:lpstr>Florence: Leonardo's artistic and  social background</vt:lpstr>
      <vt:lpstr>Florence: Leonardo's artistic and  social background</vt:lpstr>
      <vt:lpstr>Florence: Leonardo's artistic and  social background</vt:lpstr>
      <vt:lpstr>Florence: Leonardo's artistic and  social background</vt:lpstr>
      <vt:lpstr>Personal life</vt:lpstr>
      <vt:lpstr>Assistants and pupils</vt:lpstr>
      <vt:lpstr>Painting</vt:lpstr>
      <vt:lpstr>Early works</vt:lpstr>
      <vt:lpstr>Paintings of the 1480s</vt:lpstr>
      <vt:lpstr>Paintings of the 1490s</vt:lpstr>
      <vt:lpstr>Paintings of the 16th century</vt:lpstr>
      <vt:lpstr>Murals</vt:lpstr>
      <vt:lpstr>Leonardo di ser Piero da Vinci  (15 April 1452 - 2 May 1519)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2017-05-14T19:27:30Z</dcterms:created>
  <dcterms:modified xsi:type="dcterms:W3CDTF">2017-05-15T14:55:41Z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TC034606339991</vt:lpwstr>
  </property>
</Properties>
</file>